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275" r:id="rId3"/>
    <p:sldId id="277" r:id="rId4"/>
    <p:sldId id="278" r:id="rId5"/>
    <p:sldId id="279" r:id="rId6"/>
    <p:sldId id="294" r:id="rId7"/>
    <p:sldId id="295" r:id="rId8"/>
    <p:sldId id="309" r:id="rId9"/>
    <p:sldId id="281" r:id="rId10"/>
    <p:sldId id="283" r:id="rId11"/>
    <p:sldId id="297" r:id="rId12"/>
    <p:sldId id="311" r:id="rId13"/>
    <p:sldId id="296" r:id="rId14"/>
    <p:sldId id="299" r:id="rId15"/>
    <p:sldId id="301" r:id="rId16"/>
    <p:sldId id="300" r:id="rId17"/>
    <p:sldId id="310" r:id="rId18"/>
    <p:sldId id="286" r:id="rId19"/>
    <p:sldId id="307" r:id="rId20"/>
    <p:sldId id="302" r:id="rId21"/>
    <p:sldId id="293" r:id="rId22"/>
  </p:sldIdLst>
  <p:sldSz cx="12192000" cy="6858000"/>
  <p:notesSz cx="5143500" cy="9144000"/>
  <p:embeddedFontLst>
    <p:embeddedFont>
      <p:font typeface="Microsoft YaHei" panose="020B0503020204020204" pitchFamily="34" charset="-122"/>
      <p:regular r:id="rId25"/>
      <p:bold r:id="rId26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阿里巴巴普惠体" pitchFamily="18" charset="-122"/>
      <p:regular r:id="rId27"/>
      <p:bold r:id="rId28"/>
      <p:italic r:id="rId29"/>
      <p:boldItalic r:id="rId30"/>
    </p:embeddedFont>
    <p:embeddedFont>
      <p:font typeface="Alibaba PuHuiTi 3.0 105 Heavy" pitchFamily="18" charset="-122"/>
      <p:regular r:id="rId31"/>
      <p:bold r:id="rId32"/>
    </p:embeddedFont>
    <p:embeddedFont>
      <p:font typeface="Alibaba PuHuiTi 3.0 55 Regular" pitchFamily="18" charset="-122"/>
      <p:regular r:id="rId33"/>
      <p:bold r:id="rId34"/>
    </p:embeddedFont>
    <p:embeddedFont>
      <p:font typeface="Alibaba PuHuiTi H" pitchFamily="18" charset="-122"/>
      <p:regular r:id="rId35"/>
    </p:embeddedFont>
    <p:embeddedFont>
      <p:font typeface="Alibaba PuHuiTi M" pitchFamily="18" charset="-122"/>
      <p:regular r:id="rId36"/>
    </p:embeddedFont>
    <p:embeddedFont>
      <p:font typeface="Alibaba PuHuiTi R" pitchFamily="18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98C4"/>
    <a:srgbClr val="37E1E4"/>
    <a:srgbClr val="47FBFE"/>
    <a:srgbClr val="3F8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fei/Downloads/bes_es8_filter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baseline="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HNSW filter</a:t>
            </a:r>
            <a:r>
              <a:rPr lang="zh-CN" altLang="en-US" sz="1400" b="0" i="0" u="none" strike="noStrike" baseline="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性能衰减对比</a:t>
            </a:r>
            <a:endParaRPr lang="zh-CN" altLang="en-US" b="0" i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Baidu BES-qps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Sheet1!$A$3:$A$13</c:f>
              <c:strCache>
                <c:ptCount val="11"/>
                <c:pt idx="0">
                  <c:v>无filter</c:v>
                </c:pt>
                <c:pt idx="1">
                  <c:v>0%</c:v>
                </c:pt>
                <c:pt idx="2">
                  <c:v>10%</c:v>
                </c:pt>
                <c:pt idx="3">
                  <c:v>20%</c:v>
                </c:pt>
                <c:pt idx="4">
                  <c:v>30%</c:v>
                </c:pt>
                <c:pt idx="5">
                  <c:v>40%</c:v>
                </c:pt>
                <c:pt idx="6">
                  <c:v>50%</c:v>
                </c:pt>
                <c:pt idx="7">
                  <c:v>60%</c:v>
                </c:pt>
                <c:pt idx="8">
                  <c:v>70%</c:v>
                </c:pt>
                <c:pt idx="9">
                  <c:v>80%</c:v>
                </c:pt>
                <c:pt idx="10">
                  <c:v>90%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1754.91</c:v>
                </c:pt>
                <c:pt idx="1">
                  <c:v>1638.18</c:v>
                </c:pt>
                <c:pt idx="2">
                  <c:v>1554.21</c:v>
                </c:pt>
                <c:pt idx="3">
                  <c:v>1487.14</c:v>
                </c:pt>
                <c:pt idx="4">
                  <c:v>1424.9</c:v>
                </c:pt>
                <c:pt idx="5">
                  <c:v>1308</c:v>
                </c:pt>
                <c:pt idx="6">
                  <c:v>1175.71</c:v>
                </c:pt>
                <c:pt idx="7">
                  <c:v>1053.74</c:v>
                </c:pt>
                <c:pt idx="8">
                  <c:v>862.17</c:v>
                </c:pt>
                <c:pt idx="9">
                  <c:v>636.57000000000005</c:v>
                </c:pt>
                <c:pt idx="10">
                  <c:v>361.33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28-0B40-806E-52FCBE327E4D}"/>
            </c:ext>
          </c:extLst>
        </c:ser>
        <c:ser>
          <c:idx val="1"/>
          <c:order val="1"/>
          <c:tx>
            <c:v>Elasticsearch 8-qps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Sheet1!$A$3:$A$13</c:f>
              <c:strCache>
                <c:ptCount val="11"/>
                <c:pt idx="0">
                  <c:v>无filter</c:v>
                </c:pt>
                <c:pt idx="1">
                  <c:v>0%</c:v>
                </c:pt>
                <c:pt idx="2">
                  <c:v>10%</c:v>
                </c:pt>
                <c:pt idx="3">
                  <c:v>20%</c:v>
                </c:pt>
                <c:pt idx="4">
                  <c:v>30%</c:v>
                </c:pt>
                <c:pt idx="5">
                  <c:v>40%</c:v>
                </c:pt>
                <c:pt idx="6">
                  <c:v>50%</c:v>
                </c:pt>
                <c:pt idx="7">
                  <c:v>60%</c:v>
                </c:pt>
                <c:pt idx="8">
                  <c:v>70%</c:v>
                </c:pt>
                <c:pt idx="9">
                  <c:v>80%</c:v>
                </c:pt>
                <c:pt idx="10">
                  <c:v>90%</c:v>
                </c:pt>
              </c:strCache>
            </c:strRef>
          </c:cat>
          <c:val>
            <c:numRef>
              <c:f>Sheet1!$E$3:$E$13</c:f>
              <c:numCache>
                <c:formatCode>General</c:formatCode>
                <c:ptCount val="11"/>
                <c:pt idx="0">
                  <c:v>1238.1199999999999</c:v>
                </c:pt>
                <c:pt idx="1">
                  <c:v>1227.67</c:v>
                </c:pt>
                <c:pt idx="2">
                  <c:v>1199.8499999999999</c:v>
                </c:pt>
                <c:pt idx="3">
                  <c:v>1129.1300000000001</c:v>
                </c:pt>
                <c:pt idx="4">
                  <c:v>1042.98</c:v>
                </c:pt>
                <c:pt idx="5">
                  <c:v>943.21</c:v>
                </c:pt>
                <c:pt idx="6">
                  <c:v>835.87</c:v>
                </c:pt>
                <c:pt idx="7">
                  <c:v>725.22</c:v>
                </c:pt>
                <c:pt idx="8">
                  <c:v>579.94000000000005</c:v>
                </c:pt>
                <c:pt idx="9">
                  <c:v>433.88</c:v>
                </c:pt>
                <c:pt idx="10">
                  <c:v>255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28-0B40-806E-52FCBE327E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33298192"/>
        <c:axId val="1233299872"/>
      </c:lineChart>
      <c:catAx>
        <c:axId val="123329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3299872"/>
        <c:crosses val="autoZero"/>
        <c:auto val="1"/>
        <c:lblAlgn val="ctr"/>
        <c:lblOffset val="100"/>
        <c:noMultiLvlLbl val="0"/>
      </c:catAx>
      <c:valAx>
        <c:axId val="1233299872"/>
        <c:scaling>
          <c:orientation val="minMax"/>
          <c:max val="180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33298192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108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1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8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3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5" Type="http://schemas.openxmlformats.org/officeDocument/2006/relationships/image" Target="../media/image68.png"/><Relationship Id="rId10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73.png"/><Relationship Id="rId5" Type="http://schemas.openxmlformats.org/officeDocument/2006/relationships/image" Target="../media/image24.png"/><Relationship Id="rId10" Type="http://schemas.openxmlformats.org/officeDocument/2006/relationships/image" Target="../media/image72.png"/><Relationship Id="rId4" Type="http://schemas.openxmlformats.org/officeDocument/2006/relationships/image" Target="../media/image23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18" Type="http://schemas.microsoft.com/office/2007/relationships/hdphoto" Target="../media/hdphoto8.wdp"/><Relationship Id="rId3" Type="http://schemas.openxmlformats.org/officeDocument/2006/relationships/image" Target="../media/image32.png"/><Relationship Id="rId21" Type="http://schemas.openxmlformats.org/officeDocument/2006/relationships/image" Target="../media/image85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79.png"/><Relationship Id="rId5" Type="http://schemas.openxmlformats.org/officeDocument/2006/relationships/image" Target="../media/image24.png"/><Relationship Id="rId15" Type="http://schemas.openxmlformats.org/officeDocument/2006/relationships/image" Target="../media/image81.png"/><Relationship Id="rId10" Type="http://schemas.microsoft.com/office/2007/relationships/hdphoto" Target="../media/hdphoto4.wdp"/><Relationship Id="rId19" Type="http://schemas.openxmlformats.org/officeDocument/2006/relationships/image" Target="../media/image83.png"/><Relationship Id="rId4" Type="http://schemas.openxmlformats.org/officeDocument/2006/relationships/image" Target="../media/image23.png"/><Relationship Id="rId9" Type="http://schemas.openxmlformats.org/officeDocument/2006/relationships/image" Target="../media/image78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91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5" Type="http://schemas.openxmlformats.org/officeDocument/2006/relationships/image" Target="../media/image44.sv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8.sv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53.png"/><Relationship Id="rId17" Type="http://schemas.openxmlformats.org/officeDocument/2006/relationships/image" Target="../media/image5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5" Type="http://schemas.openxmlformats.org/officeDocument/2006/relationships/image" Target="../media/image10.png"/><Relationship Id="rId23" Type="http://schemas.openxmlformats.org/officeDocument/2006/relationships/image" Target="../media/image62.svg"/><Relationship Id="rId10" Type="http://schemas.openxmlformats.org/officeDocument/2006/relationships/image" Target="../media/image51.png"/><Relationship Id="rId19" Type="http://schemas.openxmlformats.org/officeDocument/2006/relationships/image" Target="../media/image59.svg"/><Relationship Id="rId4" Type="http://schemas.openxmlformats.org/officeDocument/2006/relationships/image" Target="../media/image32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808224" y="3880358"/>
            <a:ext cx="1346200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分享人：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柯非</a:t>
            </a:r>
          </a:p>
        </p:txBody>
      </p:sp>
      <p:grpSp>
        <p:nvGrpSpPr>
          <p:cNvPr id="108" name="组合 108"/>
          <p:cNvGrpSpPr/>
          <p:nvPr/>
        </p:nvGrpSpPr>
        <p:grpSpPr>
          <a:xfrm>
            <a:off x="2422271" y="3904615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011" name="image 1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83019" y="3870833"/>
            <a:ext cx="3427984" cy="337185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6621399" y="3880358"/>
            <a:ext cx="4013944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1600" b="0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百度智能云</a:t>
            </a:r>
            <a:r>
              <a:rPr lang="en-US" altLang="zh-CN" sz="1600" b="0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PaaS</a:t>
            </a:r>
            <a:r>
              <a:rPr lang="zh-CN" altLang="en-US" sz="1600" b="0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产品解决方案总监</a:t>
            </a:r>
          </a:p>
        </p:txBody>
      </p:sp>
      <p:grpSp>
        <p:nvGrpSpPr>
          <p:cNvPr id="1013" name="组合 1013"/>
          <p:cNvGrpSpPr/>
          <p:nvPr/>
        </p:nvGrpSpPr>
        <p:grpSpPr>
          <a:xfrm>
            <a:off x="1748408" y="5210683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D1A4773-8247-0AF6-E7D2-5E71F8430C8F}"/>
              </a:ext>
            </a:extLst>
          </p:cNvPr>
          <p:cNvSpPr txBox="1"/>
          <p:nvPr/>
        </p:nvSpPr>
        <p:spPr>
          <a:xfrm>
            <a:off x="617967" y="2122272"/>
            <a:ext cx="110337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向量检索在</a:t>
            </a:r>
            <a:r>
              <a:rPr kumimoji="1" lang="en-US" altLang="zh-CN" sz="6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AI</a:t>
            </a:r>
            <a:r>
              <a:rPr kumimoji="1" lang="zh-CN" altLang="en-US" sz="6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场景的探索实践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004" name="image 10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88C5B26-C7BE-3958-7287-CFE019BE5A41}"/>
              </a:ext>
            </a:extLst>
          </p:cNvPr>
          <p:cNvGrpSpPr/>
          <p:nvPr/>
        </p:nvGrpSpPr>
        <p:grpSpPr>
          <a:xfrm>
            <a:off x="720000" y="1418798"/>
            <a:ext cx="5725255" cy="5026565"/>
            <a:chOff x="602772" y="1401865"/>
            <a:chExt cx="5725255" cy="50265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BA7CA84-D0C6-9DBB-2F08-CC8E0EF20220}"/>
                </a:ext>
              </a:extLst>
            </p:cNvPr>
            <p:cNvSpPr/>
            <p:nvPr/>
          </p:nvSpPr>
          <p:spPr>
            <a:xfrm>
              <a:off x="602772" y="3250166"/>
              <a:ext cx="5725254" cy="3178264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CEA493-F322-B3F3-28B0-7674B5609D79}"/>
                </a:ext>
              </a:extLst>
            </p:cNvPr>
            <p:cNvSpPr/>
            <p:nvPr/>
          </p:nvSpPr>
          <p:spPr>
            <a:xfrm>
              <a:off x="776472" y="4042463"/>
              <a:ext cx="5377854" cy="9662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6350"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D570F7F-E2F9-E495-E3ED-09EAF91F9F90}"/>
                </a:ext>
              </a:extLst>
            </p:cNvPr>
            <p:cNvGrpSpPr/>
            <p:nvPr/>
          </p:nvGrpSpPr>
          <p:grpSpPr>
            <a:xfrm>
              <a:off x="776472" y="5296584"/>
              <a:ext cx="5377854" cy="966244"/>
              <a:chOff x="740791" y="5081529"/>
              <a:chExt cx="4273107" cy="957521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BD68A94-2AF2-3247-549E-E7C1A95216F2}"/>
                  </a:ext>
                </a:extLst>
              </p:cNvPr>
              <p:cNvSpPr/>
              <p:nvPr/>
            </p:nvSpPr>
            <p:spPr>
              <a:xfrm>
                <a:off x="740791" y="5081529"/>
                <a:ext cx="4273107" cy="9575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6350"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DDF018D-EDA8-34E0-C184-F59AD191CE23}"/>
                  </a:ext>
                </a:extLst>
              </p:cNvPr>
              <p:cNvSpPr txBox="1"/>
              <p:nvPr/>
            </p:nvSpPr>
            <p:spPr>
              <a:xfrm>
                <a:off x="756202" y="5110678"/>
                <a:ext cx="1005209" cy="304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Alibaba PuHuiTi 3.0 55 Regular"/>
                    <a:cs typeface="+mn-cs"/>
                  </a:rPr>
                  <a:t>BOS</a:t>
                </a:r>
                <a:r>
                  <a:rPr kumimoji="1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Alibaba PuHuiTi 3.0 55 Regular"/>
                    <a:cs typeface="+mn-cs"/>
                  </a:rPr>
                  <a:t>对象存储</a:t>
                </a: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97D13EE-D9F6-93B2-A235-C626164A1017}"/>
                  </a:ext>
                </a:extLst>
              </p:cNvPr>
              <p:cNvGrpSpPr/>
              <p:nvPr/>
            </p:nvGrpSpPr>
            <p:grpSpPr>
              <a:xfrm>
                <a:off x="1050077" y="5490030"/>
                <a:ext cx="3654535" cy="443731"/>
                <a:chOff x="1018581" y="5467170"/>
                <a:chExt cx="3654535" cy="443731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BDB01EF3-A0FE-CF3F-DA82-1FA1A64DD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581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3D551FA7-5410-65E6-7E72-04B18695D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7695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D21DFB91-DE35-C855-A740-1B7609CE8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809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BAD02E18-28C5-A133-69AC-079712B3DD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5923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DCC39B24-EBCD-1E92-24F3-40176D2E7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5037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807B7EC4-C644-D671-46F8-C83FE15B4D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153" y="5467170"/>
                  <a:ext cx="408963" cy="4437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2836"/>
                  </a:schemeClr>
                </a:solidFill>
              </p:spPr>
            </p:pic>
          </p:grpSp>
        </p:grpSp>
        <p:sp>
          <p:nvSpPr>
            <p:cNvPr id="8" name="箭头: 下 25">
              <a:extLst>
                <a:ext uri="{FF2B5EF4-FFF2-40B4-BE49-F238E27FC236}">
                  <a16:creationId xmlns:a16="http://schemas.microsoft.com/office/drawing/2014/main" id="{353E6289-84AD-03ED-7EA5-5867122AC313}"/>
                </a:ext>
              </a:extLst>
            </p:cNvPr>
            <p:cNvSpPr/>
            <p:nvPr/>
          </p:nvSpPr>
          <p:spPr>
            <a:xfrm>
              <a:off x="3233060" y="5063634"/>
              <a:ext cx="177539" cy="17420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C55E0A9-934C-F693-B1D1-233C69031F8F}"/>
                </a:ext>
              </a:extLst>
            </p:cNvPr>
            <p:cNvSpPr txBox="1"/>
            <p:nvPr/>
          </p:nvSpPr>
          <p:spPr>
            <a:xfrm>
              <a:off x="3466557" y="5000605"/>
              <a:ext cx="2075390" cy="31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冷数据下沉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71660F8-BD5E-547E-3504-A8401C9F1EB2}"/>
                </a:ext>
              </a:extLst>
            </p:cNvPr>
            <p:cNvGrpSpPr/>
            <p:nvPr/>
          </p:nvGrpSpPr>
          <p:grpSpPr>
            <a:xfrm>
              <a:off x="1079684" y="4138240"/>
              <a:ext cx="4771432" cy="795791"/>
              <a:chOff x="986576" y="3955029"/>
              <a:chExt cx="3791259" cy="78860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FA8A2EF-5879-0C35-627B-8DE12A5A157B}"/>
                  </a:ext>
                </a:extLst>
              </p:cNvPr>
              <p:cNvSpPr txBox="1"/>
              <p:nvPr/>
            </p:nvSpPr>
            <p:spPr>
              <a:xfrm>
                <a:off x="3562232" y="3994588"/>
                <a:ext cx="357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…</a:t>
                </a:r>
                <a:endPara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75FBE1A-B6D0-AA59-ECB4-2554D10AE58D}"/>
                  </a:ext>
                </a:extLst>
              </p:cNvPr>
              <p:cNvGrpSpPr/>
              <p:nvPr/>
            </p:nvGrpSpPr>
            <p:grpSpPr>
              <a:xfrm>
                <a:off x="986576" y="3955029"/>
                <a:ext cx="628098" cy="788607"/>
                <a:chOff x="986576" y="3955029"/>
                <a:chExt cx="628098" cy="788607"/>
              </a:xfrm>
            </p:grpSpPr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6079740F-BD97-9F80-98AF-B57C7813F0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576" y="3955029"/>
                  <a:ext cx="628098" cy="5867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3000"/>
                  </a:schemeClr>
                </a:solidFill>
              </p:spPr>
            </p:pic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63FBEAC-851B-D3E4-5A0C-DB4524EE6F82}"/>
                    </a:ext>
                  </a:extLst>
                </p:cNvPr>
                <p:cNvSpPr txBox="1"/>
                <p:nvPr/>
              </p:nvSpPr>
              <p:spPr>
                <a:xfrm>
                  <a:off x="1026512" y="4530137"/>
                  <a:ext cx="435607" cy="213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Alibaba PuHuiTi 3.0 55 Regular"/>
                      <a:cs typeface="+mn-cs"/>
                    </a:rPr>
                    <a:t>node1</a:t>
                  </a:r>
                  <a:endPara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2DF7281D-6EC1-5263-EBDF-A5A440B7ADF7}"/>
                  </a:ext>
                </a:extLst>
              </p:cNvPr>
              <p:cNvGrpSpPr/>
              <p:nvPr/>
            </p:nvGrpSpPr>
            <p:grpSpPr>
              <a:xfrm>
                <a:off x="1845128" y="3955029"/>
                <a:ext cx="628098" cy="788607"/>
                <a:chOff x="1882639" y="3955029"/>
                <a:chExt cx="628098" cy="788607"/>
              </a:xfrm>
            </p:grpSpPr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2DAC8AC8-09A2-B0D5-6621-8E2E1CD35F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2639" y="3955029"/>
                  <a:ext cx="628098" cy="5867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3000"/>
                  </a:schemeClr>
                </a:solidFill>
              </p:spPr>
            </p:pic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BDCAF1C-6B74-1D31-CB74-9D970D9135F4}"/>
                    </a:ext>
                  </a:extLst>
                </p:cNvPr>
                <p:cNvSpPr txBox="1"/>
                <p:nvPr/>
              </p:nvSpPr>
              <p:spPr>
                <a:xfrm>
                  <a:off x="1922575" y="4530137"/>
                  <a:ext cx="435607" cy="213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Alibaba PuHuiTi 3.0 55 Regular"/>
                      <a:cs typeface="+mn-cs"/>
                    </a:rPr>
                    <a:t>node2</a:t>
                  </a:r>
                  <a:endPara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75E649A5-F071-28C9-4734-8175F9E16D70}"/>
                  </a:ext>
                </a:extLst>
              </p:cNvPr>
              <p:cNvGrpSpPr/>
              <p:nvPr/>
            </p:nvGrpSpPr>
            <p:grpSpPr>
              <a:xfrm>
                <a:off x="2703680" y="3955029"/>
                <a:ext cx="628098" cy="788607"/>
                <a:chOff x="2750505" y="3955029"/>
                <a:chExt cx="628098" cy="788607"/>
              </a:xfrm>
            </p:grpSpPr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0C423E20-760B-DF90-2F40-DC94BAAF1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0505" y="3955029"/>
                  <a:ext cx="628098" cy="5867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3000"/>
                  </a:schemeClr>
                </a:solidFill>
              </p:spPr>
            </p:pic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ED6E313-2281-18E0-9484-AA9230C79787}"/>
                    </a:ext>
                  </a:extLst>
                </p:cNvPr>
                <p:cNvSpPr txBox="1"/>
                <p:nvPr/>
              </p:nvSpPr>
              <p:spPr>
                <a:xfrm>
                  <a:off x="2790441" y="4530137"/>
                  <a:ext cx="435607" cy="213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Alibaba PuHuiTi 3.0 55 Regular"/>
                      <a:cs typeface="+mn-cs"/>
                    </a:rPr>
                    <a:t>node3</a:t>
                  </a:r>
                  <a:endPara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7A766143-D6DB-F100-7E1C-8CF579F6FBE1}"/>
                  </a:ext>
                </a:extLst>
              </p:cNvPr>
              <p:cNvGrpSpPr/>
              <p:nvPr/>
            </p:nvGrpSpPr>
            <p:grpSpPr>
              <a:xfrm>
                <a:off x="4149737" y="3955029"/>
                <a:ext cx="628098" cy="788607"/>
                <a:chOff x="4149737" y="3955029"/>
                <a:chExt cx="628098" cy="788607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0547E92A-2FD2-1063-3665-0CCBF356B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9737" y="3955029"/>
                  <a:ext cx="628098" cy="5867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73000"/>
                  </a:schemeClr>
                </a:solidFill>
              </p:spPr>
            </p:pic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B6D7369-D5CA-EF5A-BF49-533A6502D70A}"/>
                    </a:ext>
                  </a:extLst>
                </p:cNvPr>
                <p:cNvSpPr txBox="1"/>
                <p:nvPr/>
              </p:nvSpPr>
              <p:spPr>
                <a:xfrm>
                  <a:off x="4160819" y="4530137"/>
                  <a:ext cx="481461" cy="213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Alibaba PuHuiTi 3.0 55 Regular"/>
                      <a:cs typeface="+mn-cs"/>
                    </a:rPr>
                    <a:t>node n</a:t>
                  </a:r>
                  <a:endParaRPr kumimoji="0" lang="zh-CN" alt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endParaRP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75BEF60-C3F7-5F5E-3DE2-D5C9951DCBEC}"/>
                </a:ext>
              </a:extLst>
            </p:cNvPr>
            <p:cNvGrpSpPr/>
            <p:nvPr/>
          </p:nvGrpSpPr>
          <p:grpSpPr>
            <a:xfrm>
              <a:off x="776472" y="3568017"/>
              <a:ext cx="5377853" cy="381126"/>
              <a:chOff x="740791" y="3368566"/>
              <a:chExt cx="4273106" cy="37768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F724F26-F896-B7E4-DFC1-9F64C687D873}"/>
                  </a:ext>
                </a:extLst>
              </p:cNvPr>
              <p:cNvSpPr/>
              <p:nvPr/>
            </p:nvSpPr>
            <p:spPr>
              <a:xfrm>
                <a:off x="740791" y="3368566"/>
                <a:ext cx="4273106" cy="377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1723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Alibaba PuHuiTi 3.0 55 Regular"/>
                    <a:cs typeface="+mn-cs"/>
                  </a:rPr>
                  <a:t>    </a:t>
                </a:r>
                <a:r>
                  <a:rPr kumimoji="1" lang="en-US" altLang="zh-CN" sz="12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Alibaba PuHuiTi 3.0 55 Regular"/>
                    <a:cs typeface="+mn-cs"/>
                  </a:rPr>
                  <a:t>BLB</a:t>
                </a:r>
                <a:r>
                  <a:rPr kumimoji="1" lang="zh-CN" altLang="en-US" sz="12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Alibaba PuHuiTi 3.0 55 Regular"/>
                    <a:cs typeface="+mn-cs"/>
                  </a:rPr>
                  <a:t>负载均衡</a:t>
                </a:r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9D90E45-D988-1F69-0C67-8BF4A933A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0374" y="3420608"/>
                <a:ext cx="273600" cy="273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73000"/>
                </a:schemeClr>
              </a:solidFill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5961B08-75A9-31D1-FC8E-4D95DEC713C0}"/>
                </a:ext>
              </a:extLst>
            </p:cNvPr>
            <p:cNvGrpSpPr/>
            <p:nvPr/>
          </p:nvGrpSpPr>
          <p:grpSpPr>
            <a:xfrm>
              <a:off x="602773" y="1401865"/>
              <a:ext cx="5725254" cy="1713090"/>
              <a:chOff x="602773" y="1221386"/>
              <a:chExt cx="4549142" cy="1728000"/>
            </a:xfrm>
          </p:grpSpPr>
          <p:sp>
            <p:nvSpPr>
              <p:cNvPr id="14" name="圆角矩形 16">
                <a:extLst>
                  <a:ext uri="{FF2B5EF4-FFF2-40B4-BE49-F238E27FC236}">
                    <a16:creationId xmlns:a16="http://schemas.microsoft.com/office/drawing/2014/main" id="{0BC065AA-9653-73F4-983C-9C1F52218A3F}"/>
                  </a:ext>
                </a:extLst>
              </p:cNvPr>
              <p:cNvSpPr/>
              <p:nvPr/>
            </p:nvSpPr>
            <p:spPr>
              <a:xfrm>
                <a:off x="740791" y="1998446"/>
                <a:ext cx="4273105" cy="857490"/>
              </a:xfrm>
              <a:prstGeom prst="roundRect">
                <a:avLst>
                  <a:gd name="adj" fmla="val 1613"/>
                </a:avLst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6350"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0B7BE878-42CB-95EB-35F7-EBD9430245A6}"/>
                  </a:ext>
                </a:extLst>
              </p:cNvPr>
              <p:cNvSpPr txBox="1"/>
              <p:nvPr/>
            </p:nvSpPr>
            <p:spPr>
              <a:xfrm>
                <a:off x="2288198" y="2573990"/>
                <a:ext cx="1178291" cy="27699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charset="-122"/>
                    <a:ea typeface="Alibaba PuHuiTi 3.0 55 Regular"/>
                    <a:cs typeface="Microsoft YaHei" charset="-122"/>
                  </a:rPr>
                  <a:t>策略调度平台</a:t>
                </a: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0E8E1C0-12E2-6D4E-AE94-02A9456F627A}"/>
                  </a:ext>
                </a:extLst>
              </p:cNvPr>
              <p:cNvGrpSpPr/>
              <p:nvPr/>
            </p:nvGrpSpPr>
            <p:grpSpPr>
              <a:xfrm>
                <a:off x="1707033" y="2065696"/>
                <a:ext cx="2346219" cy="526463"/>
                <a:chOff x="1423603" y="1983781"/>
                <a:chExt cx="2346219" cy="526463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C9EFFBC8-C2CD-5514-9EE9-2EEC5080C742}"/>
                    </a:ext>
                  </a:extLst>
                </p:cNvPr>
                <p:cNvGrpSpPr/>
                <p:nvPr/>
              </p:nvGrpSpPr>
              <p:grpSpPr>
                <a:xfrm>
                  <a:off x="2417371" y="1983781"/>
                  <a:ext cx="407586" cy="526463"/>
                  <a:chOff x="2683084" y="1983781"/>
                  <a:chExt cx="407586" cy="526463"/>
                </a:xfrm>
              </p:grpSpPr>
              <p:pic>
                <p:nvPicPr>
                  <p:cNvPr id="30" name="图片 29">
                    <a:extLst>
                      <a:ext uri="{FF2B5EF4-FFF2-40B4-BE49-F238E27FC236}">
                        <a16:creationId xmlns:a16="http://schemas.microsoft.com/office/drawing/2014/main" id="{E4BA5B8A-D4F0-9D40-1821-B836486DA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2703489" y="1983781"/>
                    <a:ext cx="366776" cy="366776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10">
                    <a:extLst>
                      <a:ext uri="{FF2B5EF4-FFF2-40B4-BE49-F238E27FC236}">
                        <a16:creationId xmlns:a16="http://schemas.microsoft.com/office/drawing/2014/main" id="{0EDC5593-C51D-5B12-CD2D-CDBDE58C0EED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084" y="2355017"/>
                    <a:ext cx="407586" cy="1552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charset="-122"/>
                        <a:ea typeface="Alibaba PuHuiTi 3.0 55 Regular"/>
                        <a:cs typeface="Microsoft YaHei" charset="-122"/>
                      </a:rPr>
                      <a:t>索引置冷</a:t>
                    </a:r>
                  </a:p>
                </p:txBody>
              </p: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62E1924E-B920-0B48-1FE6-1DF36D3132C2}"/>
                    </a:ext>
                  </a:extLst>
                </p:cNvPr>
                <p:cNvGrpSpPr/>
                <p:nvPr/>
              </p:nvGrpSpPr>
              <p:grpSpPr>
                <a:xfrm>
                  <a:off x="1423603" y="2014826"/>
                  <a:ext cx="450892" cy="495418"/>
                  <a:chOff x="2026308" y="2014826"/>
                  <a:chExt cx="450892" cy="495418"/>
                </a:xfrm>
              </p:grpSpPr>
              <p:pic>
                <p:nvPicPr>
                  <p:cNvPr id="28" name="图片 27">
                    <a:extLst>
                      <a:ext uri="{FF2B5EF4-FFF2-40B4-BE49-F238E27FC236}">
                        <a16:creationId xmlns:a16="http://schemas.microsoft.com/office/drawing/2014/main" id="{90C0AD6F-B08B-4D85-5AAC-D6E391E84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2087454" y="2014826"/>
                    <a:ext cx="328599" cy="328599"/>
                  </a:xfrm>
                  <a:prstGeom prst="rect">
                    <a:avLst/>
                  </a:prstGeom>
                </p:spPr>
              </p:pic>
              <p:sp>
                <p:nvSpPr>
                  <p:cNvPr id="29" name="TextBox 10">
                    <a:extLst>
                      <a:ext uri="{FF2B5EF4-FFF2-40B4-BE49-F238E27FC236}">
                        <a16:creationId xmlns:a16="http://schemas.microsoft.com/office/drawing/2014/main" id="{95BC4D9F-1505-5D9D-75E1-DFBC7FF8CEAD}"/>
                      </a:ext>
                    </a:extLst>
                  </p:cNvPr>
                  <p:cNvSpPr txBox="1"/>
                  <p:nvPr/>
                </p:nvSpPr>
                <p:spPr>
                  <a:xfrm>
                    <a:off x="2026308" y="2355017"/>
                    <a:ext cx="450892" cy="1552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charset="-122"/>
                        <a:ea typeface="Alibaba PuHuiTi 3.0 55 Regular"/>
                        <a:cs typeface="Microsoft YaHei" charset="-122"/>
                      </a:rPr>
                      <a:t>新建</a:t>
                    </a:r>
                    <a:r>
                      <a:rPr kumimoji="0" lang="en-US" altLang="zh-CN" sz="1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charset="-122"/>
                        <a:ea typeface="Alibaba PuHuiTi 3.0 55 Regular"/>
                        <a:cs typeface="Microsoft YaHei" charset="-122"/>
                      </a:rPr>
                      <a:t>/</a:t>
                    </a:r>
                    <a:r>
                      <a:rPr kumimoji="0" lang="zh-CN" altLang="en-US" sz="1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charset="-122"/>
                        <a:ea typeface="Alibaba PuHuiTi 3.0 55 Regular"/>
                        <a:cs typeface="Microsoft YaHei" charset="-122"/>
                      </a:rPr>
                      <a:t>删除</a:t>
                    </a:r>
                  </a:p>
                </p:txBody>
              </p: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F7414401-568C-4C57-167F-E5CB0262FC9D}"/>
                    </a:ext>
                  </a:extLst>
                </p:cNvPr>
                <p:cNvGrpSpPr/>
                <p:nvPr/>
              </p:nvGrpSpPr>
              <p:grpSpPr>
                <a:xfrm>
                  <a:off x="3362236" y="2026447"/>
                  <a:ext cx="407586" cy="483797"/>
                  <a:chOff x="3362236" y="2026447"/>
                  <a:chExt cx="407586" cy="483797"/>
                </a:xfrm>
              </p:grpSpPr>
              <p:pic>
                <p:nvPicPr>
                  <p:cNvPr id="26" name="图片 25">
                    <a:extLst>
                      <a:ext uri="{FF2B5EF4-FFF2-40B4-BE49-F238E27FC236}">
                        <a16:creationId xmlns:a16="http://schemas.microsoft.com/office/drawing/2014/main" id="{DBC508FB-6F5C-7C0A-46A1-E10F3DCE2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3408633" y="2026447"/>
                    <a:ext cx="314792" cy="314792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10">
                    <a:extLst>
                      <a:ext uri="{FF2B5EF4-FFF2-40B4-BE49-F238E27FC236}">
                        <a16:creationId xmlns:a16="http://schemas.microsoft.com/office/drawing/2014/main" id="{CF61CEB6-18D9-C3BF-8ED8-0EC15E797CC9}"/>
                      </a:ext>
                    </a:extLst>
                  </p:cNvPr>
                  <p:cNvSpPr txBox="1"/>
                  <p:nvPr/>
                </p:nvSpPr>
                <p:spPr>
                  <a:xfrm>
                    <a:off x="3362236" y="2355017"/>
                    <a:ext cx="407586" cy="1552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charset="-122"/>
                        <a:ea typeface="Alibaba PuHuiTi 3.0 55 Regular"/>
                        <a:cs typeface="Microsoft YaHei" charset="-122"/>
                      </a:rPr>
                      <a:t>定时调度</a:t>
                    </a:r>
                  </a:p>
                </p:txBody>
              </p:sp>
            </p:grpSp>
          </p:grpSp>
          <p:sp>
            <p:nvSpPr>
              <p:cNvPr id="17" name="圆角矩形 50">
                <a:extLst>
                  <a:ext uri="{FF2B5EF4-FFF2-40B4-BE49-F238E27FC236}">
                    <a16:creationId xmlns:a16="http://schemas.microsoft.com/office/drawing/2014/main" id="{0FCAF0A3-A11A-00B2-7371-5A8A6C87E35D}"/>
                  </a:ext>
                </a:extLst>
              </p:cNvPr>
              <p:cNvSpPr/>
              <p:nvPr/>
            </p:nvSpPr>
            <p:spPr>
              <a:xfrm>
                <a:off x="602773" y="1221386"/>
                <a:ext cx="4549142" cy="1728000"/>
              </a:xfrm>
              <a:prstGeom prst="roundRect">
                <a:avLst>
                  <a:gd name="adj" fmla="val 1791"/>
                </a:avLst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12A9EFC3-389C-470B-8A07-6B6B36AAA353}"/>
                  </a:ext>
                </a:extLst>
              </p:cNvPr>
              <p:cNvSpPr txBox="1"/>
              <p:nvPr/>
            </p:nvSpPr>
            <p:spPr>
              <a:xfrm>
                <a:off x="705728" y="1262166"/>
                <a:ext cx="1195452" cy="27699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Microsoft YaHei" charset="-122"/>
                    <a:ea typeface="Alibaba PuHuiTi 3.0 55 Regular"/>
                    <a:cs typeface="Microsoft YaHei" charset="-122"/>
                  </a:rPr>
                  <a:t>BES</a:t>
                </a:r>
                <a:r>
                  <a:rPr kumimoji="0" lang="zh-CN" altLang="en-US" sz="120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Microsoft YaHei" charset="-122"/>
                    <a:ea typeface="Alibaba PuHuiTi 3.0 55 Regular"/>
                    <a:cs typeface="Microsoft YaHei" charset="-122"/>
                  </a:rPr>
                  <a:t>管控平台</a:t>
                </a:r>
              </a:p>
            </p:txBody>
          </p:sp>
          <p:sp>
            <p:nvSpPr>
              <p:cNvPr id="19" name="圆角矩形 52">
                <a:extLst>
                  <a:ext uri="{FF2B5EF4-FFF2-40B4-BE49-F238E27FC236}">
                    <a16:creationId xmlns:a16="http://schemas.microsoft.com/office/drawing/2014/main" id="{EC167F81-4F3A-444F-96C7-BADD90AD37AF}"/>
                  </a:ext>
                </a:extLst>
              </p:cNvPr>
              <p:cNvSpPr/>
              <p:nvPr/>
            </p:nvSpPr>
            <p:spPr>
              <a:xfrm>
                <a:off x="740791" y="1534919"/>
                <a:ext cx="4273107" cy="371247"/>
              </a:xfrm>
              <a:prstGeom prst="roundRect">
                <a:avLst>
                  <a:gd name="adj" fmla="val 8722"/>
                </a:avLst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6350"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C8EE365-FE8B-7C0F-E120-1B97B62EDC02}"/>
                  </a:ext>
                </a:extLst>
              </p:cNvPr>
              <p:cNvGrpSpPr/>
              <p:nvPr/>
            </p:nvGrpSpPr>
            <p:grpSpPr>
              <a:xfrm>
                <a:off x="1636450" y="1579691"/>
                <a:ext cx="2481789" cy="281703"/>
                <a:chOff x="1284872" y="1460020"/>
                <a:chExt cx="2481789" cy="281703"/>
              </a:xfrm>
            </p:grpSpPr>
            <p:sp>
              <p:nvSpPr>
                <p:cNvPr id="21" name="TextBox 10">
                  <a:extLst>
                    <a:ext uri="{FF2B5EF4-FFF2-40B4-BE49-F238E27FC236}">
                      <a16:creationId xmlns:a16="http://schemas.microsoft.com/office/drawing/2014/main" id="{072C63B0-FEBB-86D6-F6F1-76A98E98925F}"/>
                    </a:ext>
                  </a:extLst>
                </p:cNvPr>
                <p:cNvSpPr txBox="1"/>
                <p:nvPr/>
              </p:nvSpPr>
              <p:spPr>
                <a:xfrm>
                  <a:off x="1284872" y="1464724"/>
                  <a:ext cx="1178291" cy="27699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icrosoft YaHei" charset="-122"/>
                      <a:ea typeface="Alibaba PuHuiTi 3.0 55 Regular"/>
                      <a:cs typeface="Microsoft YaHei" charset="-122"/>
                    </a:rPr>
                    <a:t>集群管理</a:t>
                  </a:r>
                </a:p>
              </p:txBody>
            </p:sp>
            <p:sp>
              <p:nvSpPr>
                <p:cNvPr id="22" name="TextBox 10">
                  <a:extLst>
                    <a:ext uri="{FF2B5EF4-FFF2-40B4-BE49-F238E27FC236}">
                      <a16:creationId xmlns:a16="http://schemas.microsoft.com/office/drawing/2014/main" id="{576982BA-E8FA-4D6A-6719-3A71F5FF44B7}"/>
                    </a:ext>
                  </a:extLst>
                </p:cNvPr>
                <p:cNvSpPr txBox="1"/>
                <p:nvPr/>
              </p:nvSpPr>
              <p:spPr>
                <a:xfrm>
                  <a:off x="2588370" y="1460020"/>
                  <a:ext cx="1178291" cy="27699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icrosoft YaHei" charset="-122"/>
                      <a:ea typeface="Alibaba PuHuiTi 3.0 55 Regular"/>
                      <a:cs typeface="Microsoft YaHei" charset="-122"/>
                    </a:rPr>
                    <a:t>监控管理   </a:t>
                  </a:r>
                  <a:r>
                    <a:rPr kumimoji="0" lang="en-US" altLang="zh-CN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icrosoft YaHei" charset="-122"/>
                      <a:ea typeface="Alibaba PuHuiTi 3.0 55 Regular"/>
                      <a:cs typeface="Microsoft YaHei" charset="-122"/>
                    </a:rPr>
                    <a:t>…</a:t>
                  </a:r>
                  <a:endParaRPr kumimoji="0" lang="zh-CN" altLang="en-US" sz="12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charset="-122"/>
                    <a:ea typeface="Alibaba PuHuiTi 3.0 55 Regular"/>
                    <a:cs typeface="Microsoft YaHei" charset="-122"/>
                  </a:endParaRPr>
                </a:p>
              </p:txBody>
            </p:sp>
          </p:grpSp>
        </p:grp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897F21B-7653-5479-ECF9-3A99469B504B}"/>
              </a:ext>
            </a:extLst>
          </p:cNvPr>
          <p:cNvSpPr/>
          <p:nvPr/>
        </p:nvSpPr>
        <p:spPr>
          <a:xfrm>
            <a:off x="6815119" y="1416469"/>
            <a:ext cx="5057538" cy="449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4FCF38C-F583-5BFA-8D02-53467A895AD4}"/>
              </a:ext>
            </a:extLst>
          </p:cNvPr>
          <p:cNvGrpSpPr/>
          <p:nvPr/>
        </p:nvGrpSpPr>
        <p:grpSpPr>
          <a:xfrm>
            <a:off x="7091399" y="1623157"/>
            <a:ext cx="4382812" cy="746999"/>
            <a:chOff x="5741709" y="1840568"/>
            <a:chExt cx="5643856" cy="795026"/>
          </a:xfrm>
        </p:grpSpPr>
        <p:sp>
          <p:nvSpPr>
            <p:cNvPr id="58" name="文本框 6">
              <a:extLst>
                <a:ext uri="{FF2B5EF4-FFF2-40B4-BE49-F238E27FC236}">
                  <a16:creationId xmlns:a16="http://schemas.microsoft.com/office/drawing/2014/main" id="{95E804A4-4DD0-0A44-C17D-E654530BF367}"/>
                </a:ext>
              </a:extLst>
            </p:cNvPr>
            <p:cNvSpPr txBox="1"/>
            <p:nvPr/>
          </p:nvSpPr>
          <p:spPr>
            <a:xfrm>
              <a:off x="5985565" y="1840568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管控平台实现集群管理、监控、变配、扩缩容、冷热沉降等调度管理能力</a:t>
              </a:r>
            </a:p>
          </p:txBody>
        </p:sp>
        <p:sp>
          <p:nvSpPr>
            <p:cNvPr id="59" name="矩形: 圆角 64">
              <a:extLst>
                <a:ext uri="{FF2B5EF4-FFF2-40B4-BE49-F238E27FC236}">
                  <a16:creationId xmlns:a16="http://schemas.microsoft.com/office/drawing/2014/main" id="{D4FFC1F8-887B-27D2-6E35-C3489F61F9A7}"/>
                </a:ext>
              </a:extLst>
            </p:cNvPr>
            <p:cNvSpPr/>
            <p:nvPr/>
          </p:nvSpPr>
          <p:spPr>
            <a:xfrm rot="2684045">
              <a:off x="5741709" y="2006245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E045C98-59DD-A8C6-E0ED-DBA34B7207C1}"/>
              </a:ext>
            </a:extLst>
          </p:cNvPr>
          <p:cNvGrpSpPr/>
          <p:nvPr/>
        </p:nvGrpSpPr>
        <p:grpSpPr>
          <a:xfrm>
            <a:off x="7111622" y="2409260"/>
            <a:ext cx="4382812" cy="746999"/>
            <a:chOff x="5741709" y="2946355"/>
            <a:chExt cx="5643856" cy="795026"/>
          </a:xfrm>
        </p:grpSpPr>
        <p:sp>
          <p:nvSpPr>
            <p:cNvPr id="61" name="文本框 6">
              <a:extLst>
                <a:ext uri="{FF2B5EF4-FFF2-40B4-BE49-F238E27FC236}">
                  <a16:creationId xmlns:a16="http://schemas.microsoft.com/office/drawing/2014/main" id="{C32A4C5F-B0FB-4058-F09D-7EC4198E64F7}"/>
                </a:ext>
              </a:extLst>
            </p:cNvPr>
            <p:cNvSpPr txBox="1"/>
            <p:nvPr/>
          </p:nvSpPr>
          <p:spPr>
            <a:xfrm>
              <a:off x="5985565" y="2946355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基于云服务器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BCC</a:t>
              </a: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和云磁盘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CDS</a:t>
              </a: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构建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ES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节点，便于扩展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62" name="矩形: 圆角 66">
              <a:extLst>
                <a:ext uri="{FF2B5EF4-FFF2-40B4-BE49-F238E27FC236}">
                  <a16:creationId xmlns:a16="http://schemas.microsoft.com/office/drawing/2014/main" id="{5615C0AC-1336-306A-6618-1AFA93057CE0}"/>
                </a:ext>
              </a:extLst>
            </p:cNvPr>
            <p:cNvSpPr/>
            <p:nvPr/>
          </p:nvSpPr>
          <p:spPr>
            <a:xfrm rot="2684045">
              <a:off x="5741709" y="3088488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00E5F03-5F38-BAC6-D870-772A6A6790AE}"/>
              </a:ext>
            </a:extLst>
          </p:cNvPr>
          <p:cNvGrpSpPr/>
          <p:nvPr/>
        </p:nvGrpSpPr>
        <p:grpSpPr>
          <a:xfrm>
            <a:off x="7091399" y="4141293"/>
            <a:ext cx="4382812" cy="746999"/>
            <a:chOff x="5741709" y="3705777"/>
            <a:chExt cx="5643856" cy="795026"/>
          </a:xfrm>
        </p:grpSpPr>
        <p:sp>
          <p:nvSpPr>
            <p:cNvPr id="1792" name="文本框 6">
              <a:extLst>
                <a:ext uri="{FF2B5EF4-FFF2-40B4-BE49-F238E27FC236}">
                  <a16:creationId xmlns:a16="http://schemas.microsoft.com/office/drawing/2014/main" id="{A45E9DBA-5C44-68DE-63F6-CACE2D93B748}"/>
                </a:ext>
              </a:extLst>
            </p:cNvPr>
            <p:cNvSpPr txBox="1"/>
            <p:nvPr/>
          </p:nvSpPr>
          <p:spPr>
            <a:xfrm>
              <a:off x="5985565" y="3705777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lvl="0" defTabSz="457200">
                <a:lnSpc>
                  <a:spcPct val="120000"/>
                </a:lnSpc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向量数据按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ES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索引标准方式分布，按标准方式路由和同步副本</a:t>
              </a:r>
            </a:p>
          </p:txBody>
        </p:sp>
        <p:sp>
          <p:nvSpPr>
            <p:cNvPr id="1793" name="矩形: 圆角 67">
              <a:extLst>
                <a:ext uri="{FF2B5EF4-FFF2-40B4-BE49-F238E27FC236}">
                  <a16:creationId xmlns:a16="http://schemas.microsoft.com/office/drawing/2014/main" id="{964E0055-3BC1-AE10-26B3-6218C43D7960}"/>
                </a:ext>
              </a:extLst>
            </p:cNvPr>
            <p:cNvSpPr/>
            <p:nvPr/>
          </p:nvSpPr>
          <p:spPr>
            <a:xfrm rot="2684045">
              <a:off x="5741709" y="3889331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94" name="组合 1793">
            <a:extLst>
              <a:ext uri="{FF2B5EF4-FFF2-40B4-BE49-F238E27FC236}">
                <a16:creationId xmlns:a16="http://schemas.microsoft.com/office/drawing/2014/main" id="{DF34E569-0DAE-08CC-D248-9772CA799CA1}"/>
              </a:ext>
            </a:extLst>
          </p:cNvPr>
          <p:cNvGrpSpPr/>
          <p:nvPr/>
        </p:nvGrpSpPr>
        <p:grpSpPr>
          <a:xfrm>
            <a:off x="7111622" y="3193924"/>
            <a:ext cx="4382812" cy="746999"/>
            <a:chOff x="5741709" y="4784507"/>
            <a:chExt cx="5643856" cy="795026"/>
          </a:xfrm>
        </p:grpSpPr>
        <p:sp>
          <p:nvSpPr>
            <p:cNvPr id="1795" name="文本框 6">
              <a:extLst>
                <a:ext uri="{FF2B5EF4-FFF2-40B4-BE49-F238E27FC236}">
                  <a16:creationId xmlns:a16="http://schemas.microsoft.com/office/drawing/2014/main" id="{7E57E827-FB35-167C-ED2E-7C2008E5510E}"/>
                </a:ext>
              </a:extLst>
            </p:cNvPr>
            <p:cNvSpPr txBox="1"/>
            <p:nvPr/>
          </p:nvSpPr>
          <p:spPr>
            <a:xfrm>
              <a:off x="5985565" y="4784507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基于对象存储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BOS</a:t>
              </a: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进行数据冷热分离，极大降低存储成本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796" name="矩形: 圆角 68">
              <a:extLst>
                <a:ext uri="{FF2B5EF4-FFF2-40B4-BE49-F238E27FC236}">
                  <a16:creationId xmlns:a16="http://schemas.microsoft.com/office/drawing/2014/main" id="{62C28FC4-AF7D-11B2-47FC-D1D67D1EF52A}"/>
                </a:ext>
              </a:extLst>
            </p:cNvPr>
            <p:cNvSpPr/>
            <p:nvPr/>
          </p:nvSpPr>
          <p:spPr>
            <a:xfrm rot="2684045">
              <a:off x="5741709" y="4923522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797" name="直接连接符 70">
            <a:extLst>
              <a:ext uri="{FF2B5EF4-FFF2-40B4-BE49-F238E27FC236}">
                <a16:creationId xmlns:a16="http://schemas.microsoft.com/office/drawing/2014/main" id="{BD7A16BD-4E68-3A41-CE72-3634EF9B67ED}"/>
              </a:ext>
            </a:extLst>
          </p:cNvPr>
          <p:cNvCxnSpPr>
            <a:cxnSpLocks/>
          </p:cNvCxnSpPr>
          <p:nvPr/>
        </p:nvCxnSpPr>
        <p:spPr>
          <a:xfrm>
            <a:off x="7352468" y="4059396"/>
            <a:ext cx="398284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8" name="组合 1797">
            <a:extLst>
              <a:ext uri="{FF2B5EF4-FFF2-40B4-BE49-F238E27FC236}">
                <a16:creationId xmlns:a16="http://schemas.microsoft.com/office/drawing/2014/main" id="{AF0A83FE-5630-FDC5-455B-FEC5692C1FBC}"/>
              </a:ext>
            </a:extLst>
          </p:cNvPr>
          <p:cNvGrpSpPr/>
          <p:nvPr/>
        </p:nvGrpSpPr>
        <p:grpSpPr>
          <a:xfrm>
            <a:off x="7091399" y="4978210"/>
            <a:ext cx="4382812" cy="406843"/>
            <a:chOff x="5741709" y="3761388"/>
            <a:chExt cx="5643856" cy="433000"/>
          </a:xfrm>
        </p:grpSpPr>
        <p:sp>
          <p:nvSpPr>
            <p:cNvPr id="1799" name="文本框 6">
              <a:extLst>
                <a:ext uri="{FF2B5EF4-FFF2-40B4-BE49-F238E27FC236}">
                  <a16:creationId xmlns:a16="http://schemas.microsoft.com/office/drawing/2014/main" id="{354461C7-C6DA-9424-707B-D2E20CF252C9}"/>
                </a:ext>
              </a:extLst>
            </p:cNvPr>
            <p:cNvSpPr txBox="1"/>
            <p:nvPr/>
          </p:nvSpPr>
          <p:spPr>
            <a:xfrm>
              <a:off x="5985565" y="3761388"/>
              <a:ext cx="5400000" cy="433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lvl="0" defTabSz="457200">
                <a:lnSpc>
                  <a:spcPct val="120000"/>
                </a:lnSpc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endPara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800" name="矩形: 圆角 67">
              <a:extLst>
                <a:ext uri="{FF2B5EF4-FFF2-40B4-BE49-F238E27FC236}">
                  <a16:creationId xmlns:a16="http://schemas.microsoft.com/office/drawing/2014/main" id="{8DACFA2F-74DC-5308-AAAE-EFA92C588063}"/>
                </a:ext>
              </a:extLst>
            </p:cNvPr>
            <p:cNvSpPr/>
            <p:nvPr/>
          </p:nvSpPr>
          <p:spPr>
            <a:xfrm rot="2684045">
              <a:off x="5741709" y="3889331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801" name="文本框 6">
            <a:extLst>
              <a:ext uri="{FF2B5EF4-FFF2-40B4-BE49-F238E27FC236}">
                <a16:creationId xmlns:a16="http://schemas.microsoft.com/office/drawing/2014/main" id="{3B0B1044-E839-801E-A600-471711C2A185}"/>
              </a:ext>
            </a:extLst>
          </p:cNvPr>
          <p:cNvSpPr txBox="1"/>
          <p:nvPr/>
        </p:nvSpPr>
        <p:spPr>
          <a:xfrm>
            <a:off x="7280769" y="4943896"/>
            <a:ext cx="4193442" cy="748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lvl="0" defTabSz="457200">
              <a:lnSpc>
                <a:spcPct val="120000"/>
              </a:lnSpc>
              <a:spcBef>
                <a:spcPts val="600"/>
              </a:spcBef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采用基于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MPP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的存算一体的分布式架构，扩展能力强，数据自动平衡分布</a:t>
            </a:r>
          </a:p>
        </p:txBody>
      </p:sp>
      <p:sp>
        <p:nvSpPr>
          <p:cNvPr id="1802" name="TextBox 10">
            <a:extLst>
              <a:ext uri="{FF2B5EF4-FFF2-40B4-BE49-F238E27FC236}">
                <a16:creationId xmlns:a16="http://schemas.microsoft.com/office/drawing/2014/main" id="{762CDE00-B5BD-32B4-164D-5ADF334FEE60}"/>
              </a:ext>
            </a:extLst>
          </p:cNvPr>
          <p:cNvSpPr txBox="1"/>
          <p:nvPr/>
        </p:nvSpPr>
        <p:spPr>
          <a:xfrm>
            <a:off x="851365" y="3311677"/>
            <a:ext cx="1504518" cy="2746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charset="-122"/>
                <a:ea typeface="Alibaba PuHuiTi 3.0 55 Regular"/>
                <a:cs typeface="Microsoft YaHei" charset="-122"/>
              </a:rPr>
              <a:t>BES</a:t>
            </a:r>
            <a:r>
              <a:rPr kumimoji="0" lang="zh-CN" altLang="en-US" sz="120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icrosoft YaHei" charset="-122"/>
                <a:ea typeface="Alibaba PuHuiTi 3.0 55 Regular"/>
                <a:cs typeface="Microsoft YaHei" charset="-122"/>
              </a:rPr>
              <a:t>集群实例</a:t>
            </a:r>
          </a:p>
        </p:txBody>
      </p:sp>
      <p:sp>
        <p:nvSpPr>
          <p:cNvPr id="1804" name="文本框 1803">
            <a:extLst>
              <a:ext uri="{FF2B5EF4-FFF2-40B4-BE49-F238E27FC236}">
                <a16:creationId xmlns:a16="http://schemas.microsoft.com/office/drawing/2014/main" id="{89E6D447-774B-39C1-3CCB-3A1B025116BC}"/>
              </a:ext>
            </a:extLst>
          </p:cNvPr>
          <p:cNvSpPr txBox="1"/>
          <p:nvPr/>
        </p:nvSpPr>
        <p:spPr>
          <a:xfrm>
            <a:off x="672012" y="919913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百度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BES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架构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63FEF1-8BFB-0F51-B825-15716EC29980}"/>
              </a:ext>
            </a:extLst>
          </p:cNvPr>
          <p:cNvSpPr/>
          <p:nvPr/>
        </p:nvSpPr>
        <p:spPr>
          <a:xfrm>
            <a:off x="7010543" y="1419727"/>
            <a:ext cx="5057538" cy="4487778"/>
          </a:xfrm>
          <a:prstGeom prst="rect">
            <a:avLst/>
          </a:prstGeom>
          <a:solidFill>
            <a:schemeClr val="bg1">
              <a:lumMod val="95000"/>
              <a:alpha val="130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71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/>
          <p:nvPr/>
        </p:nvGrpSpPr>
        <p:grpSpPr>
          <a:xfrm>
            <a:off x="0" y="17762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004" name="image 10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sp>
        <p:nvSpPr>
          <p:cNvPr id="1804" name="文本框 1803">
            <a:extLst>
              <a:ext uri="{FF2B5EF4-FFF2-40B4-BE49-F238E27FC236}">
                <a16:creationId xmlns:a16="http://schemas.microsoft.com/office/drawing/2014/main" id="{89E6D447-774B-39C1-3CCB-3A1B025116BC}"/>
              </a:ext>
            </a:extLst>
          </p:cNvPr>
          <p:cNvSpPr txBox="1"/>
          <p:nvPr/>
        </p:nvSpPr>
        <p:spPr>
          <a:xfrm>
            <a:off x="672012" y="9199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数据分布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840" name="组合 1839">
            <a:extLst>
              <a:ext uri="{FF2B5EF4-FFF2-40B4-BE49-F238E27FC236}">
                <a16:creationId xmlns:a16="http://schemas.microsoft.com/office/drawing/2014/main" id="{1A636401-9EA0-D25E-6886-5289520EC645}"/>
              </a:ext>
            </a:extLst>
          </p:cNvPr>
          <p:cNvGrpSpPr/>
          <p:nvPr/>
        </p:nvGrpSpPr>
        <p:grpSpPr>
          <a:xfrm>
            <a:off x="519953" y="1953545"/>
            <a:ext cx="6246172" cy="3235340"/>
            <a:chOff x="519953" y="1953545"/>
            <a:chExt cx="6246172" cy="3235340"/>
          </a:xfrm>
        </p:grpSpPr>
        <p:sp>
          <p:nvSpPr>
            <p:cNvPr id="2" name="矩形: 圆角 3">
              <a:extLst>
                <a:ext uri="{FF2B5EF4-FFF2-40B4-BE49-F238E27FC236}">
                  <a16:creationId xmlns:a16="http://schemas.microsoft.com/office/drawing/2014/main" id="{E2B9BDB9-E2BA-3F6F-3D00-A51ED428C95A}"/>
                </a:ext>
              </a:extLst>
            </p:cNvPr>
            <p:cNvSpPr/>
            <p:nvPr/>
          </p:nvSpPr>
          <p:spPr>
            <a:xfrm>
              <a:off x="3330933" y="1953545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Index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2" name="矩形: 圆角 4">
              <a:extLst>
                <a:ext uri="{FF2B5EF4-FFF2-40B4-BE49-F238E27FC236}">
                  <a16:creationId xmlns:a16="http://schemas.microsoft.com/office/drawing/2014/main" id="{25A20F58-2F41-9B65-4BE4-8855FA107E03}"/>
                </a:ext>
              </a:extLst>
            </p:cNvPr>
            <p:cNvSpPr/>
            <p:nvPr/>
          </p:nvSpPr>
          <p:spPr>
            <a:xfrm>
              <a:off x="1602001" y="3383803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Shard1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03" name="矩形: 圆角 5">
              <a:extLst>
                <a:ext uri="{FF2B5EF4-FFF2-40B4-BE49-F238E27FC236}">
                  <a16:creationId xmlns:a16="http://schemas.microsoft.com/office/drawing/2014/main" id="{14B03C0C-C14D-706A-2F3F-1EC0E6A38048}"/>
                </a:ext>
              </a:extLst>
            </p:cNvPr>
            <p:cNvSpPr/>
            <p:nvPr/>
          </p:nvSpPr>
          <p:spPr>
            <a:xfrm>
              <a:off x="3330933" y="3372580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Shard2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06" name="矩形: 圆角 6">
              <a:extLst>
                <a:ext uri="{FF2B5EF4-FFF2-40B4-BE49-F238E27FC236}">
                  <a16:creationId xmlns:a16="http://schemas.microsoft.com/office/drawing/2014/main" id="{58420F4D-A8F9-DABC-DAE8-1340278E2D8D}"/>
                </a:ext>
              </a:extLst>
            </p:cNvPr>
            <p:cNvSpPr/>
            <p:nvPr/>
          </p:nvSpPr>
          <p:spPr>
            <a:xfrm>
              <a:off x="5326125" y="3383803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ShardN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07" name="文本框 1806">
              <a:extLst>
                <a:ext uri="{FF2B5EF4-FFF2-40B4-BE49-F238E27FC236}">
                  <a16:creationId xmlns:a16="http://schemas.microsoft.com/office/drawing/2014/main" id="{FE1CBFA8-1094-972C-A07D-C9D3E3781FCF}"/>
                </a:ext>
              </a:extLst>
            </p:cNvPr>
            <p:cNvSpPr txBox="1"/>
            <p:nvPr/>
          </p:nvSpPr>
          <p:spPr>
            <a:xfrm>
              <a:off x="4890081" y="3446762"/>
              <a:ext cx="436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</a:t>
              </a:r>
              <a:endParaRPr lang="zh-CN" altLang="en-US" b="1" dirty="0"/>
            </a:p>
          </p:txBody>
        </p:sp>
        <p:sp>
          <p:nvSpPr>
            <p:cNvPr id="1808" name="矩形: 圆角 8">
              <a:extLst>
                <a:ext uri="{FF2B5EF4-FFF2-40B4-BE49-F238E27FC236}">
                  <a16:creationId xmlns:a16="http://schemas.microsoft.com/office/drawing/2014/main" id="{B9A61F63-9DFD-B082-2421-FD0AD4AE9914}"/>
                </a:ext>
              </a:extLst>
            </p:cNvPr>
            <p:cNvSpPr/>
            <p:nvPr/>
          </p:nvSpPr>
          <p:spPr>
            <a:xfrm>
              <a:off x="1607385" y="4642192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Segment1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09" name="矩形: 圆角 9">
              <a:extLst>
                <a:ext uri="{FF2B5EF4-FFF2-40B4-BE49-F238E27FC236}">
                  <a16:creationId xmlns:a16="http://schemas.microsoft.com/office/drawing/2014/main" id="{BF12B83F-7238-A509-B9F5-766FB401FDA7}"/>
                </a:ext>
              </a:extLst>
            </p:cNvPr>
            <p:cNvSpPr/>
            <p:nvPr/>
          </p:nvSpPr>
          <p:spPr>
            <a:xfrm>
              <a:off x="3330933" y="4648885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Segment2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10" name="矩形: 圆角 10">
              <a:extLst>
                <a:ext uri="{FF2B5EF4-FFF2-40B4-BE49-F238E27FC236}">
                  <a16:creationId xmlns:a16="http://schemas.microsoft.com/office/drawing/2014/main" id="{2F391CFC-DA1C-A072-5838-5313AC921F17}"/>
                </a:ext>
              </a:extLst>
            </p:cNvPr>
            <p:cNvSpPr/>
            <p:nvPr/>
          </p:nvSpPr>
          <p:spPr>
            <a:xfrm>
              <a:off x="5326125" y="4642192"/>
              <a:ext cx="1440000" cy="54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SegmentN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1811" name="文本框 1810">
              <a:extLst>
                <a:ext uri="{FF2B5EF4-FFF2-40B4-BE49-F238E27FC236}">
                  <a16:creationId xmlns:a16="http://schemas.microsoft.com/office/drawing/2014/main" id="{8E450BDD-6122-6628-9E36-9447267EB9FB}"/>
                </a:ext>
              </a:extLst>
            </p:cNvPr>
            <p:cNvSpPr txBox="1"/>
            <p:nvPr/>
          </p:nvSpPr>
          <p:spPr>
            <a:xfrm>
              <a:off x="4902146" y="4713743"/>
              <a:ext cx="436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</a:t>
              </a:r>
              <a:endParaRPr lang="zh-CN" altLang="en-US" b="1" dirty="0"/>
            </a:p>
          </p:txBody>
        </p:sp>
        <p:cxnSp>
          <p:nvCxnSpPr>
            <p:cNvPr id="1812" name="直接连接符 13">
              <a:extLst>
                <a:ext uri="{FF2B5EF4-FFF2-40B4-BE49-F238E27FC236}">
                  <a16:creationId xmlns:a16="http://schemas.microsoft.com/office/drawing/2014/main" id="{ECDF6F6F-E5CE-9952-9A0D-CA9E33520D3F}"/>
                </a:ext>
              </a:extLst>
            </p:cNvPr>
            <p:cNvCxnSpPr>
              <a:cxnSpLocks/>
              <a:stCxn id="2" idx="2"/>
              <a:endCxn id="12" idx="0"/>
            </p:cNvCxnSpPr>
            <p:nvPr/>
          </p:nvCxnSpPr>
          <p:spPr>
            <a:xfrm flipH="1">
              <a:off x="2322001" y="2493545"/>
              <a:ext cx="1728932" cy="8902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" name="直接连接符 14">
              <a:extLst>
                <a:ext uri="{FF2B5EF4-FFF2-40B4-BE49-F238E27FC236}">
                  <a16:creationId xmlns:a16="http://schemas.microsoft.com/office/drawing/2014/main" id="{ACBE72D2-B335-DFA4-C27E-7AD8752DD946}"/>
                </a:ext>
              </a:extLst>
            </p:cNvPr>
            <p:cNvCxnSpPr>
              <a:cxnSpLocks/>
              <a:stCxn id="2" idx="2"/>
              <a:endCxn id="1803" idx="0"/>
            </p:cNvCxnSpPr>
            <p:nvPr/>
          </p:nvCxnSpPr>
          <p:spPr>
            <a:xfrm>
              <a:off x="4050933" y="2493545"/>
              <a:ext cx="0" cy="87903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4" name="直接连接符 17">
              <a:extLst>
                <a:ext uri="{FF2B5EF4-FFF2-40B4-BE49-F238E27FC236}">
                  <a16:creationId xmlns:a16="http://schemas.microsoft.com/office/drawing/2014/main" id="{DBCA3C7A-F717-380F-F1CD-6DC2DC037CAD}"/>
                </a:ext>
              </a:extLst>
            </p:cNvPr>
            <p:cNvCxnSpPr>
              <a:cxnSpLocks/>
              <a:stCxn id="2" idx="2"/>
              <a:endCxn id="1806" idx="0"/>
            </p:cNvCxnSpPr>
            <p:nvPr/>
          </p:nvCxnSpPr>
          <p:spPr>
            <a:xfrm>
              <a:off x="4050933" y="2493545"/>
              <a:ext cx="1995192" cy="8902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5" name="直接连接符 20">
              <a:extLst>
                <a:ext uri="{FF2B5EF4-FFF2-40B4-BE49-F238E27FC236}">
                  <a16:creationId xmlns:a16="http://schemas.microsoft.com/office/drawing/2014/main" id="{D8450D12-ED6F-142F-4B44-5D9A1C007CC1}"/>
                </a:ext>
              </a:extLst>
            </p:cNvPr>
            <p:cNvCxnSpPr>
              <a:cxnSpLocks/>
              <a:stCxn id="1803" idx="2"/>
              <a:endCxn id="1808" idx="0"/>
            </p:cNvCxnSpPr>
            <p:nvPr/>
          </p:nvCxnSpPr>
          <p:spPr>
            <a:xfrm flipH="1">
              <a:off x="2327385" y="3912580"/>
              <a:ext cx="1723548" cy="7296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6" name="直接连接符 23">
              <a:extLst>
                <a:ext uri="{FF2B5EF4-FFF2-40B4-BE49-F238E27FC236}">
                  <a16:creationId xmlns:a16="http://schemas.microsoft.com/office/drawing/2014/main" id="{EAA1B15F-F5D4-8C08-EFB6-500262B02EFC}"/>
                </a:ext>
              </a:extLst>
            </p:cNvPr>
            <p:cNvCxnSpPr>
              <a:cxnSpLocks/>
              <a:stCxn id="1803" idx="2"/>
              <a:endCxn id="1809" idx="0"/>
            </p:cNvCxnSpPr>
            <p:nvPr/>
          </p:nvCxnSpPr>
          <p:spPr>
            <a:xfrm>
              <a:off x="4050933" y="3912580"/>
              <a:ext cx="0" cy="7363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7" name="直接连接符 26">
              <a:extLst>
                <a:ext uri="{FF2B5EF4-FFF2-40B4-BE49-F238E27FC236}">
                  <a16:creationId xmlns:a16="http://schemas.microsoft.com/office/drawing/2014/main" id="{615CFA5C-FD7D-EA48-C461-013FD95497A2}"/>
                </a:ext>
              </a:extLst>
            </p:cNvPr>
            <p:cNvCxnSpPr>
              <a:cxnSpLocks/>
              <a:stCxn id="1803" idx="2"/>
              <a:endCxn id="1810" idx="0"/>
            </p:cNvCxnSpPr>
            <p:nvPr/>
          </p:nvCxnSpPr>
          <p:spPr>
            <a:xfrm>
              <a:off x="4050933" y="3912580"/>
              <a:ext cx="1995192" cy="7296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8" name="直接连接符 29">
              <a:extLst>
                <a:ext uri="{FF2B5EF4-FFF2-40B4-BE49-F238E27FC236}">
                  <a16:creationId xmlns:a16="http://schemas.microsoft.com/office/drawing/2014/main" id="{707C30D0-EAEB-F737-E064-CAF22B177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385" y="4302177"/>
              <a:ext cx="5129629" cy="750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9" name="直接连接符 32">
              <a:extLst>
                <a:ext uri="{FF2B5EF4-FFF2-40B4-BE49-F238E27FC236}">
                  <a16:creationId xmlns:a16="http://schemas.microsoft.com/office/drawing/2014/main" id="{75141BA4-CE14-04A1-E20E-D58CBCC36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002" y="2927793"/>
              <a:ext cx="5129629" cy="750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0" name="文本框 1819">
              <a:extLst>
                <a:ext uri="{FF2B5EF4-FFF2-40B4-BE49-F238E27FC236}">
                  <a16:creationId xmlns:a16="http://schemas.microsoft.com/office/drawing/2014/main" id="{183189AA-ACF3-5344-9C0F-B4D9D6483FA4}"/>
                </a:ext>
              </a:extLst>
            </p:cNvPr>
            <p:cNvSpPr txBox="1"/>
            <p:nvPr/>
          </p:nvSpPr>
          <p:spPr>
            <a:xfrm>
              <a:off x="519953" y="2058245"/>
              <a:ext cx="1105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Alibaba PuHuiTi 3.0 55 Regular"/>
                </a:rPr>
                <a:t>Cluster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Alibaba PuHuiTi 3.0 55 Regular"/>
              </a:endParaRPr>
            </a:p>
          </p:txBody>
        </p:sp>
        <p:sp>
          <p:nvSpPr>
            <p:cNvPr id="1821" name="文本框 1820">
              <a:extLst>
                <a:ext uri="{FF2B5EF4-FFF2-40B4-BE49-F238E27FC236}">
                  <a16:creationId xmlns:a16="http://schemas.microsoft.com/office/drawing/2014/main" id="{39FB3101-D175-087D-81BC-030F3E591FE6}"/>
                </a:ext>
              </a:extLst>
            </p:cNvPr>
            <p:cNvSpPr txBox="1"/>
            <p:nvPr/>
          </p:nvSpPr>
          <p:spPr>
            <a:xfrm>
              <a:off x="519953" y="3446762"/>
              <a:ext cx="845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Alibaba PuHuiTi 3.0 55 Regular"/>
                </a:rPr>
                <a:t>Node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Alibaba PuHuiTi 3.0 55 Regular"/>
              </a:endParaRPr>
            </a:p>
          </p:txBody>
        </p:sp>
        <p:sp>
          <p:nvSpPr>
            <p:cNvPr id="1822" name="文本框 1821">
              <a:extLst>
                <a:ext uri="{FF2B5EF4-FFF2-40B4-BE49-F238E27FC236}">
                  <a16:creationId xmlns:a16="http://schemas.microsoft.com/office/drawing/2014/main" id="{212E43E0-3B95-5166-3F70-D719017FF9E6}"/>
                </a:ext>
              </a:extLst>
            </p:cNvPr>
            <p:cNvSpPr txBox="1"/>
            <p:nvPr/>
          </p:nvSpPr>
          <p:spPr>
            <a:xfrm>
              <a:off x="574003" y="4735716"/>
              <a:ext cx="845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Alibaba PuHuiTi 3.0 55 Regular"/>
                </a:rPr>
                <a:t>Disk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Alibaba PuHuiTi 3.0 55 Regular"/>
              </a:endParaRPr>
            </a:p>
          </p:txBody>
        </p:sp>
      </p:grpSp>
      <p:sp>
        <p:nvSpPr>
          <p:cNvPr id="1823" name="矩形 1822">
            <a:extLst>
              <a:ext uri="{FF2B5EF4-FFF2-40B4-BE49-F238E27FC236}">
                <a16:creationId xmlns:a16="http://schemas.microsoft.com/office/drawing/2014/main" id="{32F52074-A44E-3C3F-3E38-1D6FBEC576E2}"/>
              </a:ext>
            </a:extLst>
          </p:cNvPr>
          <p:cNvSpPr/>
          <p:nvPr/>
        </p:nvSpPr>
        <p:spPr>
          <a:xfrm>
            <a:off x="7010543" y="1419727"/>
            <a:ext cx="5057538" cy="4247148"/>
          </a:xfrm>
          <a:prstGeom prst="rect">
            <a:avLst/>
          </a:prstGeom>
          <a:solidFill>
            <a:schemeClr val="bg1">
              <a:lumMod val="95000"/>
              <a:alpha val="130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  <p:grpSp>
        <p:nvGrpSpPr>
          <p:cNvPr id="1824" name="组合 1823">
            <a:extLst>
              <a:ext uri="{FF2B5EF4-FFF2-40B4-BE49-F238E27FC236}">
                <a16:creationId xmlns:a16="http://schemas.microsoft.com/office/drawing/2014/main" id="{797ED66D-7759-B44E-0FDB-B2C12433A52A}"/>
              </a:ext>
            </a:extLst>
          </p:cNvPr>
          <p:cNvGrpSpPr/>
          <p:nvPr/>
        </p:nvGrpSpPr>
        <p:grpSpPr>
          <a:xfrm>
            <a:off x="7284789" y="1575002"/>
            <a:ext cx="4382812" cy="656590"/>
            <a:chOff x="5741709" y="1840568"/>
            <a:chExt cx="5643856" cy="698804"/>
          </a:xfrm>
        </p:grpSpPr>
        <p:sp>
          <p:nvSpPr>
            <p:cNvPr id="1825" name="文本框 6">
              <a:extLst>
                <a:ext uri="{FF2B5EF4-FFF2-40B4-BE49-F238E27FC236}">
                  <a16:creationId xmlns:a16="http://schemas.microsoft.com/office/drawing/2014/main" id="{8569E609-9174-F8B4-CEFE-D0A6300879F0}"/>
                </a:ext>
              </a:extLst>
            </p:cNvPr>
            <p:cNvSpPr txBox="1"/>
            <p:nvPr/>
          </p:nvSpPr>
          <p:spPr>
            <a:xfrm>
              <a:off x="5985565" y="1840568"/>
              <a:ext cx="5400000" cy="6988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defTabSz="457200"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Index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数据哈希分到多个</a:t>
              </a: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shard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上，每个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shard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有一定数量的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replica</a:t>
              </a:r>
            </a:p>
          </p:txBody>
        </p:sp>
        <p:sp>
          <p:nvSpPr>
            <p:cNvPr id="1826" name="矩形: 圆角 64">
              <a:extLst>
                <a:ext uri="{FF2B5EF4-FFF2-40B4-BE49-F238E27FC236}">
                  <a16:creationId xmlns:a16="http://schemas.microsoft.com/office/drawing/2014/main" id="{600D593E-5D0A-7BC6-8632-B50461CEF420}"/>
                </a:ext>
              </a:extLst>
            </p:cNvPr>
            <p:cNvSpPr/>
            <p:nvPr/>
          </p:nvSpPr>
          <p:spPr>
            <a:xfrm rot="2684045">
              <a:off x="5741709" y="2006245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27" name="组合 1826">
            <a:extLst>
              <a:ext uri="{FF2B5EF4-FFF2-40B4-BE49-F238E27FC236}">
                <a16:creationId xmlns:a16="http://schemas.microsoft.com/office/drawing/2014/main" id="{FEA617A8-CB8D-47CD-07F0-BCF3F19C9F48}"/>
              </a:ext>
            </a:extLst>
          </p:cNvPr>
          <p:cNvGrpSpPr/>
          <p:nvPr/>
        </p:nvGrpSpPr>
        <p:grpSpPr>
          <a:xfrm>
            <a:off x="7258845" y="3770681"/>
            <a:ext cx="4382812" cy="933589"/>
            <a:chOff x="5741709" y="2946355"/>
            <a:chExt cx="5643856" cy="993612"/>
          </a:xfrm>
        </p:grpSpPr>
        <p:sp>
          <p:nvSpPr>
            <p:cNvPr id="1828" name="文本框 6">
              <a:extLst>
                <a:ext uri="{FF2B5EF4-FFF2-40B4-BE49-F238E27FC236}">
                  <a16:creationId xmlns:a16="http://schemas.microsoft.com/office/drawing/2014/main" id="{0B355174-E50F-2B37-71F3-9B71C8C22F38}"/>
                </a:ext>
              </a:extLst>
            </p:cNvPr>
            <p:cNvSpPr txBox="1"/>
            <p:nvPr/>
          </p:nvSpPr>
          <p:spPr>
            <a:xfrm>
              <a:off x="5985565" y="2946355"/>
              <a:ext cx="5400000" cy="9936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defTabSz="457200"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通过合理的分片划分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+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水平扩容，可以提高集群的数据承载能力，支持百亿级别的向量数据，满足大模型的场景需要</a:t>
              </a:r>
              <a:endPara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829" name="矩形: 圆角 66">
              <a:extLst>
                <a:ext uri="{FF2B5EF4-FFF2-40B4-BE49-F238E27FC236}">
                  <a16:creationId xmlns:a16="http://schemas.microsoft.com/office/drawing/2014/main" id="{49165C99-D207-E2EC-47F5-D2B36B29929F}"/>
                </a:ext>
              </a:extLst>
            </p:cNvPr>
            <p:cNvSpPr/>
            <p:nvPr/>
          </p:nvSpPr>
          <p:spPr>
            <a:xfrm rot="2684045">
              <a:off x="5741709" y="3088488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30" name="组合 1829">
            <a:extLst>
              <a:ext uri="{FF2B5EF4-FFF2-40B4-BE49-F238E27FC236}">
                <a16:creationId xmlns:a16="http://schemas.microsoft.com/office/drawing/2014/main" id="{908A3DDE-DD20-EBED-E1B7-CA938ACADF0D}"/>
              </a:ext>
            </a:extLst>
          </p:cNvPr>
          <p:cNvGrpSpPr/>
          <p:nvPr/>
        </p:nvGrpSpPr>
        <p:grpSpPr>
          <a:xfrm>
            <a:off x="7258845" y="4732692"/>
            <a:ext cx="4382812" cy="746999"/>
            <a:chOff x="5741709" y="4784507"/>
            <a:chExt cx="5643856" cy="795026"/>
          </a:xfrm>
        </p:grpSpPr>
        <p:sp>
          <p:nvSpPr>
            <p:cNvPr id="1831" name="文本框 6">
              <a:extLst>
                <a:ext uri="{FF2B5EF4-FFF2-40B4-BE49-F238E27FC236}">
                  <a16:creationId xmlns:a16="http://schemas.microsoft.com/office/drawing/2014/main" id="{659DCD3C-14DD-C8B0-97A2-30C450FDF8C7}"/>
                </a:ext>
              </a:extLst>
            </p:cNvPr>
            <p:cNvSpPr txBox="1"/>
            <p:nvPr/>
          </p:nvSpPr>
          <p:spPr>
            <a:xfrm>
              <a:off x="5985565" y="4784507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lvl="0" defTabSz="457200">
                <a:lnSpc>
                  <a:spcPct val="120000"/>
                </a:lnSpc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通过扩充副本可以提高集群的可用性并扩展查询能力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832" name="矩形: 圆角 68">
              <a:extLst>
                <a:ext uri="{FF2B5EF4-FFF2-40B4-BE49-F238E27FC236}">
                  <a16:creationId xmlns:a16="http://schemas.microsoft.com/office/drawing/2014/main" id="{F4F764EE-66A9-54DC-4B80-6021F8515819}"/>
                </a:ext>
              </a:extLst>
            </p:cNvPr>
            <p:cNvSpPr/>
            <p:nvPr/>
          </p:nvSpPr>
          <p:spPr>
            <a:xfrm rot="2684045">
              <a:off x="5741709" y="4923522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33" name="组合 1832">
            <a:extLst>
              <a:ext uri="{FF2B5EF4-FFF2-40B4-BE49-F238E27FC236}">
                <a16:creationId xmlns:a16="http://schemas.microsoft.com/office/drawing/2014/main" id="{F3CB0B26-E6A2-F5BA-CAA4-10FB245960EA}"/>
              </a:ext>
            </a:extLst>
          </p:cNvPr>
          <p:cNvGrpSpPr/>
          <p:nvPr/>
        </p:nvGrpSpPr>
        <p:grpSpPr>
          <a:xfrm>
            <a:off x="7258845" y="2250115"/>
            <a:ext cx="4382812" cy="746999"/>
            <a:chOff x="5741709" y="4784507"/>
            <a:chExt cx="5643856" cy="795026"/>
          </a:xfrm>
        </p:grpSpPr>
        <p:sp>
          <p:nvSpPr>
            <p:cNvPr id="1834" name="文本框 6">
              <a:extLst>
                <a:ext uri="{FF2B5EF4-FFF2-40B4-BE49-F238E27FC236}">
                  <a16:creationId xmlns:a16="http://schemas.microsoft.com/office/drawing/2014/main" id="{96C9E84E-82BD-A4ED-75DD-39B1C41896D7}"/>
                </a:ext>
              </a:extLst>
            </p:cNvPr>
            <p:cNvSpPr txBox="1"/>
            <p:nvPr/>
          </p:nvSpPr>
          <p:spPr>
            <a:xfrm>
              <a:off x="5985565" y="4784507"/>
              <a:ext cx="5400000" cy="7950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lvl="0" defTabSz="457200">
                <a:lnSpc>
                  <a:spcPct val="120000"/>
                </a:lnSpc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每个</a:t>
              </a: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shard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对应一个</a:t>
              </a: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Lucene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索引，按照一定规则路由到对应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Node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上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835" name="矩形: 圆角 68">
              <a:extLst>
                <a:ext uri="{FF2B5EF4-FFF2-40B4-BE49-F238E27FC236}">
                  <a16:creationId xmlns:a16="http://schemas.microsoft.com/office/drawing/2014/main" id="{A591A258-76C5-F149-85C6-2D99708B41C8}"/>
                </a:ext>
              </a:extLst>
            </p:cNvPr>
            <p:cNvSpPr/>
            <p:nvPr/>
          </p:nvSpPr>
          <p:spPr>
            <a:xfrm rot="2684045">
              <a:off x="5741709" y="4923522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36" name="组合 1835">
            <a:extLst>
              <a:ext uri="{FF2B5EF4-FFF2-40B4-BE49-F238E27FC236}">
                <a16:creationId xmlns:a16="http://schemas.microsoft.com/office/drawing/2014/main" id="{CF73D19F-25B9-1FB9-8F6F-46916D232A94}"/>
              </a:ext>
            </a:extLst>
          </p:cNvPr>
          <p:cNvGrpSpPr/>
          <p:nvPr/>
        </p:nvGrpSpPr>
        <p:grpSpPr>
          <a:xfrm>
            <a:off x="7258845" y="3014477"/>
            <a:ext cx="4382812" cy="414601"/>
            <a:chOff x="5741709" y="4784507"/>
            <a:chExt cx="5643856" cy="441257"/>
          </a:xfrm>
        </p:grpSpPr>
        <p:sp>
          <p:nvSpPr>
            <p:cNvPr id="1837" name="文本框 6">
              <a:extLst>
                <a:ext uri="{FF2B5EF4-FFF2-40B4-BE49-F238E27FC236}">
                  <a16:creationId xmlns:a16="http://schemas.microsoft.com/office/drawing/2014/main" id="{FA6C951B-364C-EA2B-8DC6-BC32790DC20C}"/>
                </a:ext>
              </a:extLst>
            </p:cNvPr>
            <p:cNvSpPr txBox="1"/>
            <p:nvPr/>
          </p:nvSpPr>
          <p:spPr>
            <a:xfrm>
              <a:off x="5985565" y="4784507"/>
              <a:ext cx="5400000" cy="4412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lvl="0" defTabSz="457200">
                <a:lnSpc>
                  <a:spcPct val="120000"/>
                </a:lnSpc>
                <a:spcBef>
                  <a:spcPts val="600"/>
                </a:spcBef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Lucene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索引内分</a:t>
              </a:r>
              <a:r>
                <a:rPr lang="e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segment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存储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1838" name="矩形: 圆角 68">
              <a:extLst>
                <a:ext uri="{FF2B5EF4-FFF2-40B4-BE49-F238E27FC236}">
                  <a16:creationId xmlns:a16="http://schemas.microsoft.com/office/drawing/2014/main" id="{9BCD1001-4D86-7924-1461-4E4B8C6C38F3}"/>
                </a:ext>
              </a:extLst>
            </p:cNvPr>
            <p:cNvSpPr/>
            <p:nvPr/>
          </p:nvSpPr>
          <p:spPr>
            <a:xfrm rot="2684045">
              <a:off x="5741709" y="4923522"/>
              <a:ext cx="118902" cy="118902"/>
            </a:xfrm>
            <a:prstGeom prst="roundRect">
              <a:avLst>
                <a:gd name="adj" fmla="val 33114"/>
              </a:avLst>
            </a:prstGeom>
            <a:ln w="317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Alibaba PuHuiTi 3.0 55 Regular"/>
                <a:cs typeface="+mn-cs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839" name="直接连接符 70">
            <a:extLst>
              <a:ext uri="{FF2B5EF4-FFF2-40B4-BE49-F238E27FC236}">
                <a16:creationId xmlns:a16="http://schemas.microsoft.com/office/drawing/2014/main" id="{613F5FA4-D2D1-E11A-A48E-FDE1DA2CD99C}"/>
              </a:ext>
            </a:extLst>
          </p:cNvPr>
          <p:cNvCxnSpPr>
            <a:cxnSpLocks/>
          </p:cNvCxnSpPr>
          <p:nvPr/>
        </p:nvCxnSpPr>
        <p:spPr>
          <a:xfrm>
            <a:off x="7474159" y="3614228"/>
            <a:ext cx="398284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8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004" name="image 10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D0EF920-2515-E62A-ED46-5B8465F17B24}"/>
              </a:ext>
            </a:extLst>
          </p:cNvPr>
          <p:cNvGrpSpPr/>
          <p:nvPr/>
        </p:nvGrpSpPr>
        <p:grpSpPr>
          <a:xfrm>
            <a:off x="720000" y="950740"/>
            <a:ext cx="5136021" cy="2144931"/>
            <a:chOff x="715336" y="1001643"/>
            <a:chExt cx="5136021" cy="21449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965135C-14B2-2FA4-6DBD-3486B69E6CED}"/>
                </a:ext>
              </a:extLst>
            </p:cNvPr>
            <p:cNvSpPr txBox="1"/>
            <p:nvPr/>
          </p:nvSpPr>
          <p:spPr>
            <a:xfrm>
              <a:off x="715336" y="1001643"/>
              <a:ext cx="3263714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" sz="2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百度</a:t>
              </a:r>
              <a:r>
                <a:rPr lang="en" altLang="zh-CN" sz="2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BES</a:t>
              </a:r>
              <a:r>
                <a:rPr lang="zh-CN" altLang="en" sz="2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向量</a:t>
              </a:r>
              <a:r>
                <a:rPr lang="zh-CN" altLang="en-US" sz="2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检索实现：</a:t>
              </a:r>
              <a:endPara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4A2C45E-42DD-37CD-3F0D-C200F1014CA8}"/>
                </a:ext>
              </a:extLst>
            </p:cNvPr>
            <p:cNvGrpSpPr/>
            <p:nvPr/>
          </p:nvGrpSpPr>
          <p:grpSpPr>
            <a:xfrm>
              <a:off x="715336" y="1601560"/>
              <a:ext cx="5136021" cy="1545014"/>
              <a:chOff x="715336" y="1446607"/>
              <a:chExt cx="5136021" cy="1545014"/>
            </a:xfrm>
          </p:grpSpPr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E74F6D40-346E-1DAA-BF13-4E63283B9376}"/>
                  </a:ext>
                </a:extLst>
              </p:cNvPr>
              <p:cNvSpPr txBox="1"/>
              <p:nvPr/>
            </p:nvSpPr>
            <p:spPr>
              <a:xfrm>
                <a:off x="715336" y="1446607"/>
                <a:ext cx="4624028" cy="2462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核心引擎</a:t>
                </a:r>
                <a:r>
                  <a:rPr kumimoji="0" lang="en-US" altLang="zh-CN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C++</a:t>
                </a: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实现，</a:t>
                </a:r>
                <a:r>
                  <a:rPr kumimoji="0" lang="en-US" altLang="zh-CN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JNI</a:t>
                </a: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调用，</a:t>
                </a:r>
                <a:r>
                  <a:rPr kumimoji="0" lang="en-US" altLang="zh-CN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SIMD</a:t>
                </a: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指令加速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985BFC-739E-0BE4-0617-DCCA90C3DB7D}"/>
                  </a:ext>
                </a:extLst>
              </p:cNvPr>
              <p:cNvSpPr txBox="1"/>
              <p:nvPr/>
            </p:nvSpPr>
            <p:spPr>
              <a:xfrm>
                <a:off x="715336" y="1772838"/>
                <a:ext cx="4624028" cy="2462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列式存储格式</a:t>
                </a:r>
              </a:p>
            </p:txBody>
          </p:sp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1C13DF4C-D5FA-C917-931F-D9B3621D8929}"/>
                  </a:ext>
                </a:extLst>
              </p:cNvPr>
              <p:cNvSpPr txBox="1"/>
              <p:nvPr/>
            </p:nvSpPr>
            <p:spPr>
              <a:xfrm>
                <a:off x="715336" y="2099069"/>
                <a:ext cx="5136021" cy="8925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自定义查询与执行计划，实现更复杂的功能</a:t>
                </a:r>
                <a:endPara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支持量化算法，业务可根据需求平衡召回率与资源效率</a:t>
                </a:r>
                <a:endPara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  <a:sym typeface="PingFang SC Semibold"/>
                  </a:rPr>
                  <a:t>支持开源索引算法实现，并进行优化</a:t>
                </a:r>
                <a:endParaRPr lang="en-US" altLang="zh-CN" sz="16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endParaRPr>
              </a:p>
            </p:txBody>
          </p:sp>
        </p:grp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6E07C89-4ED8-40F8-EB56-F603DC861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51836"/>
              </p:ext>
            </p:extLst>
          </p:nvPr>
        </p:nvGraphicFramePr>
        <p:xfrm>
          <a:off x="720000" y="3556648"/>
          <a:ext cx="9904456" cy="309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686">
                  <a:extLst>
                    <a:ext uri="{9D8B030D-6E8A-4147-A177-3AD203B41FA5}">
                      <a16:colId xmlns:a16="http://schemas.microsoft.com/office/drawing/2014/main" val="2247288349"/>
                    </a:ext>
                  </a:extLst>
                </a:gridCol>
                <a:gridCol w="3277616">
                  <a:extLst>
                    <a:ext uri="{9D8B030D-6E8A-4147-A177-3AD203B41FA5}">
                      <a16:colId xmlns:a16="http://schemas.microsoft.com/office/drawing/2014/main" val="3847786867"/>
                    </a:ext>
                  </a:extLst>
                </a:gridCol>
                <a:gridCol w="972488">
                  <a:extLst>
                    <a:ext uri="{9D8B030D-6E8A-4147-A177-3AD203B41FA5}">
                      <a16:colId xmlns:a16="http://schemas.microsoft.com/office/drawing/2014/main" val="2320489949"/>
                    </a:ext>
                  </a:extLst>
                </a:gridCol>
                <a:gridCol w="750179">
                  <a:extLst>
                    <a:ext uri="{9D8B030D-6E8A-4147-A177-3AD203B41FA5}">
                      <a16:colId xmlns:a16="http://schemas.microsoft.com/office/drawing/2014/main" val="3604075456"/>
                    </a:ext>
                  </a:extLst>
                </a:gridCol>
                <a:gridCol w="1040051">
                  <a:extLst>
                    <a:ext uri="{9D8B030D-6E8A-4147-A177-3AD203B41FA5}">
                      <a16:colId xmlns:a16="http://schemas.microsoft.com/office/drawing/2014/main" val="7067500"/>
                    </a:ext>
                  </a:extLst>
                </a:gridCol>
                <a:gridCol w="1212231">
                  <a:extLst>
                    <a:ext uri="{9D8B030D-6E8A-4147-A177-3AD203B41FA5}">
                      <a16:colId xmlns:a16="http://schemas.microsoft.com/office/drawing/2014/main" val="2785104008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836946805"/>
                    </a:ext>
                  </a:extLst>
                </a:gridCol>
              </a:tblGrid>
              <a:tr h="512745">
                <a:tc>
                  <a:txBody>
                    <a:bodyPr/>
                    <a:lstStyle/>
                    <a:p>
                      <a:pPr algn="ctr"/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算法实现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Top10</a:t>
                      </a:r>
                    </a:p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召回率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QPS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平均耗时</a:t>
                      </a:r>
                      <a:endParaRPr lang="en-US" altLang="zh-CN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（</a:t>
                      </a:r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ms</a:t>
                      </a:r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99th</a:t>
                      </a:r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耗时</a:t>
                      </a:r>
                      <a:endParaRPr lang="en-US" altLang="zh-CN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（</a:t>
                      </a:r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ms</a:t>
                      </a:r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索引占用内存</a:t>
                      </a:r>
                      <a:endParaRPr lang="en-US" altLang="zh-CN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algn="ctr"/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（</a:t>
                      </a:r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MB</a:t>
                      </a:r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99232"/>
                  </a:ext>
                </a:extLst>
              </a:tr>
              <a:tr h="307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Elasticsearch 8.10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hnsw</a:t>
                      </a:r>
                      <a:endParaRPr lang="en-US" altLang="zh-CN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24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24492"/>
                  </a:ext>
                </a:extLst>
              </a:tr>
              <a:tr h="307647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Baidu</a:t>
                      </a:r>
                      <a:r>
                        <a:rPr lang="zh-CN" altLang="en-US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</a:t>
                      </a:r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hnsw</a:t>
                      </a:r>
                      <a:endParaRPr lang="en-US" altLang="zh-CN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99.9%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1958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16608"/>
                  </a:ext>
                </a:extLst>
              </a:tr>
              <a:tr h="30764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zh-CN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hnsw_sq8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99.1%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25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81234"/>
                  </a:ext>
                </a:extLst>
              </a:tr>
              <a:tr h="30764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zh-CN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i="0" dirty="0" err="1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hnsw_pq</a:t>
                      </a:r>
                      <a:r>
                        <a:rPr lang="zh-CN" altLang="en-US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</a:t>
                      </a: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m128</a:t>
                      </a:r>
                      <a:endParaRPr lang="en" altLang="zh-CN" sz="1400" b="0" i="0" dirty="0"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2447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16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361671"/>
                  </a:ext>
                </a:extLst>
              </a:tr>
              <a:tr h="307647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ivf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97.6%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132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85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723024"/>
                  </a:ext>
                </a:extLst>
              </a:tr>
              <a:tr h="307647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ivf_pq</a:t>
                      </a:r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m128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80.1%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439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27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974291"/>
                  </a:ext>
                </a:extLst>
              </a:tr>
              <a:tr h="307647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 err="1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vf_pq</a:t>
                      </a:r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 m192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87.4%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39</a:t>
                      </a:r>
                      <a:endParaRPr lang="zh-CN" altLang="en-US" sz="14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i="0" dirty="0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3931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FCFF8D5-3DA8-F33D-D503-4C798F7CA00A}"/>
              </a:ext>
            </a:extLst>
          </p:cNvPr>
          <p:cNvSpPr txBox="1"/>
          <p:nvPr/>
        </p:nvSpPr>
        <p:spPr>
          <a:xfrm>
            <a:off x="624557" y="3152202"/>
            <a:ext cx="6170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以下是基于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8CU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虚机的测试数据 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数据集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Cohere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400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wikipedia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768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维 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万条）</a:t>
            </a:r>
          </a:p>
        </p:txBody>
      </p:sp>
    </p:spTree>
    <p:extLst>
      <p:ext uri="{BB962C8B-B14F-4D97-AF65-F5344CB8AC3E}">
        <p14:creationId xmlns:p14="http://schemas.microsoft.com/office/powerpoint/2010/main" val="10839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004" name="image 10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5F23D75-D407-E4F3-D37F-64669AF0E09D}"/>
              </a:ext>
            </a:extLst>
          </p:cNvPr>
          <p:cNvGrpSpPr/>
          <p:nvPr/>
        </p:nvGrpSpPr>
        <p:grpSpPr>
          <a:xfrm>
            <a:off x="1331914" y="4148306"/>
            <a:ext cx="10494060" cy="1632478"/>
            <a:chOff x="1287934" y="3237432"/>
            <a:chExt cx="9674399" cy="1632478"/>
          </a:xfrm>
        </p:grpSpPr>
        <p:sp>
          <p:nvSpPr>
            <p:cNvPr id="12" name="矩形: 圆角 3">
              <a:extLst>
                <a:ext uri="{FF2B5EF4-FFF2-40B4-BE49-F238E27FC236}">
                  <a16:creationId xmlns:a16="http://schemas.microsoft.com/office/drawing/2014/main" id="{B3713C9A-CDC8-D6AA-5963-3EDD044CB1E1}"/>
                </a:ext>
              </a:extLst>
            </p:cNvPr>
            <p:cNvSpPr/>
            <p:nvPr/>
          </p:nvSpPr>
          <p:spPr>
            <a:xfrm>
              <a:off x="1287934" y="4274291"/>
              <a:ext cx="1106109" cy="595619"/>
            </a:xfrm>
            <a:prstGeom prst="roundRect">
              <a:avLst>
                <a:gd name="adj" fmla="val 54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Bulk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写入</a:t>
              </a:r>
              <a:endPara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13" name="矩形: 圆角 4">
              <a:extLst>
                <a:ext uri="{FF2B5EF4-FFF2-40B4-BE49-F238E27FC236}">
                  <a16:creationId xmlns:a16="http://schemas.microsoft.com/office/drawing/2014/main" id="{F69BB653-CC03-8163-5C7C-CF11FD8A9814}"/>
                </a:ext>
              </a:extLst>
            </p:cNvPr>
            <p:cNvSpPr/>
            <p:nvPr/>
          </p:nvSpPr>
          <p:spPr>
            <a:xfrm>
              <a:off x="3073186" y="4274291"/>
              <a:ext cx="1440000" cy="595619"/>
            </a:xfrm>
            <a:prstGeom prst="roundRect">
              <a:avLst>
                <a:gd name="adj" fmla="val 627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Refresh</a:t>
              </a:r>
            </a:p>
          </p:txBody>
        </p:sp>
        <p:sp>
          <p:nvSpPr>
            <p:cNvPr id="14" name="箭头: 右 5">
              <a:extLst>
                <a:ext uri="{FF2B5EF4-FFF2-40B4-BE49-F238E27FC236}">
                  <a16:creationId xmlns:a16="http://schemas.microsoft.com/office/drawing/2014/main" id="{484972DE-192D-6AFB-53ED-F2CBBFDFF8ED}"/>
                </a:ext>
              </a:extLst>
            </p:cNvPr>
            <p:cNvSpPr/>
            <p:nvPr/>
          </p:nvSpPr>
          <p:spPr>
            <a:xfrm>
              <a:off x="2624536" y="4475627"/>
              <a:ext cx="226503" cy="1929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15" name="矩形: 圆角 6">
              <a:extLst>
                <a:ext uri="{FF2B5EF4-FFF2-40B4-BE49-F238E27FC236}">
                  <a16:creationId xmlns:a16="http://schemas.microsoft.com/office/drawing/2014/main" id="{2833048D-A57E-106A-B998-BD3AC04F650B}"/>
                </a:ext>
              </a:extLst>
            </p:cNvPr>
            <p:cNvSpPr/>
            <p:nvPr/>
          </p:nvSpPr>
          <p:spPr>
            <a:xfrm>
              <a:off x="7261421" y="4274291"/>
              <a:ext cx="1534099" cy="595619"/>
            </a:xfrm>
            <a:prstGeom prst="roundRect">
              <a:avLst>
                <a:gd name="adj" fmla="val 600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后台离线构建</a:t>
              </a:r>
              <a:endPara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HNSW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索引</a:t>
              </a:r>
            </a:p>
          </p:txBody>
        </p:sp>
        <p:sp>
          <p:nvSpPr>
            <p:cNvPr id="16" name="箭头: 右 7">
              <a:extLst>
                <a:ext uri="{FF2B5EF4-FFF2-40B4-BE49-F238E27FC236}">
                  <a16:creationId xmlns:a16="http://schemas.microsoft.com/office/drawing/2014/main" id="{7FD180B0-7C53-C516-E61C-800FB59091F8}"/>
                </a:ext>
              </a:extLst>
            </p:cNvPr>
            <p:cNvSpPr/>
            <p:nvPr/>
          </p:nvSpPr>
          <p:spPr>
            <a:xfrm>
              <a:off x="4752025" y="4475627"/>
              <a:ext cx="226503" cy="1929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17" name="矩形: 圆角 8">
              <a:extLst>
                <a:ext uri="{FF2B5EF4-FFF2-40B4-BE49-F238E27FC236}">
                  <a16:creationId xmlns:a16="http://schemas.microsoft.com/office/drawing/2014/main" id="{86332120-ABBC-7DCB-C88B-DBE66E12BC64}"/>
                </a:ext>
              </a:extLst>
            </p:cNvPr>
            <p:cNvSpPr/>
            <p:nvPr/>
          </p:nvSpPr>
          <p:spPr>
            <a:xfrm>
              <a:off x="9483008" y="4274291"/>
              <a:ext cx="1479325" cy="595619"/>
            </a:xfrm>
            <a:prstGeom prst="roundRect">
              <a:avLst>
                <a:gd name="adj" fmla="val 387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开放前台检索</a:t>
              </a:r>
            </a:p>
          </p:txBody>
        </p:sp>
        <p:sp>
          <p:nvSpPr>
            <p:cNvPr id="18" name="箭头: 右 9">
              <a:extLst>
                <a:ext uri="{FF2B5EF4-FFF2-40B4-BE49-F238E27FC236}">
                  <a16:creationId xmlns:a16="http://schemas.microsoft.com/office/drawing/2014/main" id="{050908D2-CAE7-0A73-2022-9ACA49C0BD7B}"/>
                </a:ext>
              </a:extLst>
            </p:cNvPr>
            <p:cNvSpPr/>
            <p:nvPr/>
          </p:nvSpPr>
          <p:spPr>
            <a:xfrm>
              <a:off x="9026013" y="4475627"/>
              <a:ext cx="226503" cy="1929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19" name="矩形: 圆角 10">
              <a:extLst>
                <a:ext uri="{FF2B5EF4-FFF2-40B4-BE49-F238E27FC236}">
                  <a16:creationId xmlns:a16="http://schemas.microsoft.com/office/drawing/2014/main" id="{FFBEAEAD-DAD1-19B7-1CB1-190B8F0A5377}"/>
                </a:ext>
              </a:extLst>
            </p:cNvPr>
            <p:cNvSpPr/>
            <p:nvPr/>
          </p:nvSpPr>
          <p:spPr>
            <a:xfrm>
              <a:off x="5209021" y="4274291"/>
              <a:ext cx="1364911" cy="595619"/>
            </a:xfrm>
            <a:prstGeom prst="roundRect">
              <a:avLst>
                <a:gd name="adj" fmla="val 547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生成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/>
                  <a:ea typeface="Alibaba PuHuiTi 3.0 55 Regular"/>
                </a:rPr>
                <a:t>Segment</a:t>
              </a:r>
              <a:endPara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endParaRPr>
            </a:p>
          </p:txBody>
        </p:sp>
        <p:sp>
          <p:nvSpPr>
            <p:cNvPr id="20" name="箭头: 右 11">
              <a:extLst>
                <a:ext uri="{FF2B5EF4-FFF2-40B4-BE49-F238E27FC236}">
                  <a16:creationId xmlns:a16="http://schemas.microsoft.com/office/drawing/2014/main" id="{06E811C2-128B-5F07-3550-24BC383261F1}"/>
                </a:ext>
              </a:extLst>
            </p:cNvPr>
            <p:cNvSpPr/>
            <p:nvPr/>
          </p:nvSpPr>
          <p:spPr>
            <a:xfrm>
              <a:off x="6804425" y="4475627"/>
              <a:ext cx="226503" cy="1929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21" name="矩形: 圆角 12">
              <a:extLst>
                <a:ext uri="{FF2B5EF4-FFF2-40B4-BE49-F238E27FC236}">
                  <a16:creationId xmlns:a16="http://schemas.microsoft.com/office/drawing/2014/main" id="{F8369462-006F-9EF8-C0D3-840F33B9222D}"/>
                </a:ext>
              </a:extLst>
            </p:cNvPr>
            <p:cNvSpPr/>
            <p:nvPr/>
          </p:nvSpPr>
          <p:spPr>
            <a:xfrm>
              <a:off x="3073186" y="3237432"/>
              <a:ext cx="1440000" cy="595619"/>
            </a:xfrm>
            <a:prstGeom prst="roundRect">
              <a:avLst>
                <a:gd name="adj" fmla="val 707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定时调度触发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7D0D42C-6F28-9243-F4D3-CBD33B8F93C9}"/>
                </a:ext>
              </a:extLst>
            </p:cNvPr>
            <p:cNvSpPr txBox="1"/>
            <p:nvPr/>
          </p:nvSpPr>
          <p:spPr>
            <a:xfrm>
              <a:off x="1577330" y="3383382"/>
              <a:ext cx="1487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rPr>
                <a:t>Client/SDK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  <p:sp>
          <p:nvSpPr>
            <p:cNvPr id="23" name="箭头: 右 21">
              <a:extLst>
                <a:ext uri="{FF2B5EF4-FFF2-40B4-BE49-F238E27FC236}">
                  <a16:creationId xmlns:a16="http://schemas.microsoft.com/office/drawing/2014/main" id="{105786F1-CDBD-0D8F-FA95-34A414E57CE4}"/>
                </a:ext>
              </a:extLst>
            </p:cNvPr>
            <p:cNvSpPr/>
            <p:nvPr/>
          </p:nvSpPr>
          <p:spPr>
            <a:xfrm rot="5400000">
              <a:off x="1686585" y="3956516"/>
              <a:ext cx="226503" cy="1929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Alibaba PuHuiTi 3.0 55 Regular"/>
                <a:cs typeface="+mn-cs"/>
              </a:endParaRPr>
            </a:p>
          </p:txBody>
        </p:sp>
      </p:grpSp>
      <p:sp>
        <p:nvSpPr>
          <p:cNvPr id="28" name="文本框 6">
            <a:extLst>
              <a:ext uri="{FF2B5EF4-FFF2-40B4-BE49-F238E27FC236}">
                <a16:creationId xmlns:a16="http://schemas.microsoft.com/office/drawing/2014/main" id="{2006BA30-5A27-2567-466C-AE883AE1291C}"/>
              </a:ext>
            </a:extLst>
          </p:cNvPr>
          <p:cNvSpPr txBox="1"/>
          <p:nvPr/>
        </p:nvSpPr>
        <p:spPr>
          <a:xfrm>
            <a:off x="1027347" y="1560845"/>
            <a:ext cx="648895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构图速度慢，阻塞较久，</a:t>
            </a: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CPU</a:t>
            </a:r>
            <a:r>
              <a: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开销大，因此研发离线建索引机制</a:t>
            </a:r>
          </a:p>
        </p:txBody>
      </p:sp>
      <p:sp>
        <p:nvSpPr>
          <p:cNvPr id="29" name="文本框 6">
            <a:extLst>
              <a:ext uri="{FF2B5EF4-FFF2-40B4-BE49-F238E27FC236}">
                <a16:creationId xmlns:a16="http://schemas.microsoft.com/office/drawing/2014/main" id="{FC6F6A3B-1342-1BB9-0EE0-34E8A8CE1087}"/>
              </a:ext>
            </a:extLst>
          </p:cNvPr>
          <p:cNvSpPr txBox="1"/>
          <p:nvPr/>
        </p:nvSpPr>
        <p:spPr>
          <a:xfrm>
            <a:off x="1027347" y="1954232"/>
            <a:ext cx="672841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后台批量异步构图，不影响写入吞吐</a:t>
            </a:r>
            <a:endParaRPr kumimoji="0" lang="en-US" altLang="zh-CN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PingFang SC Semibold"/>
            </a:endParaRPr>
          </a:p>
        </p:txBody>
      </p:sp>
      <p:sp>
        <p:nvSpPr>
          <p:cNvPr id="30" name="文本框 6">
            <a:extLst>
              <a:ext uri="{FF2B5EF4-FFF2-40B4-BE49-F238E27FC236}">
                <a16:creationId xmlns:a16="http://schemas.microsoft.com/office/drawing/2014/main" id="{41DD10B6-C1F3-7F7D-8CE4-02BE99BEEC65}"/>
              </a:ext>
            </a:extLst>
          </p:cNvPr>
          <p:cNvSpPr txBox="1"/>
          <p:nvPr/>
        </p:nvSpPr>
        <p:spPr>
          <a:xfrm>
            <a:off x="1033931" y="3027136"/>
            <a:ext cx="1051695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独立线程池，避免对查询产生影响，通过参数控制构建索引线程数</a:t>
            </a:r>
          </a:p>
        </p:txBody>
      </p:sp>
      <p:sp>
        <p:nvSpPr>
          <p:cNvPr id="31" name="文本框 6">
            <a:extLst>
              <a:ext uri="{FF2B5EF4-FFF2-40B4-BE49-F238E27FC236}">
                <a16:creationId xmlns:a16="http://schemas.microsoft.com/office/drawing/2014/main" id="{47A88D5C-8523-6829-772D-F190C36591D9}"/>
              </a:ext>
            </a:extLst>
          </p:cNvPr>
          <p:cNvSpPr txBox="1"/>
          <p:nvPr/>
        </p:nvSpPr>
        <p:spPr>
          <a:xfrm>
            <a:off x="1027347" y="2316842"/>
            <a:ext cx="295593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lvl="0" indent="-28575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后台自动增量训练，简单易用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PingFang SC Semibold"/>
            </a:endParaRPr>
          </a:p>
        </p:txBody>
      </p:sp>
      <p:sp>
        <p:nvSpPr>
          <p:cNvPr id="32" name="文本框 6">
            <a:extLst>
              <a:ext uri="{FF2B5EF4-FFF2-40B4-BE49-F238E27FC236}">
                <a16:creationId xmlns:a16="http://schemas.microsoft.com/office/drawing/2014/main" id="{13BCF613-1711-490B-D2BF-14581B688D72}"/>
              </a:ext>
            </a:extLst>
          </p:cNvPr>
          <p:cNvSpPr txBox="1"/>
          <p:nvPr/>
        </p:nvSpPr>
        <p:spPr>
          <a:xfrm>
            <a:off x="1033931" y="2672144"/>
            <a:ext cx="25455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lvl="0" indent="-28575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流式构建，降低内存消耗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PingFang SC Semibold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6AC60759-F7DE-3FE5-8BE3-B150A2E0F216}"/>
              </a:ext>
            </a:extLst>
          </p:cNvPr>
          <p:cNvSpPr txBox="1"/>
          <p:nvPr/>
        </p:nvSpPr>
        <p:spPr>
          <a:xfrm>
            <a:off x="1027347" y="3380747"/>
            <a:ext cx="421301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lvl="0" indent="-28575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自定义</a:t>
            </a:r>
            <a:r>
              <a:rPr lang="en-US" altLang="zh-CN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Merge</a:t>
            </a: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rPr>
              <a:t>策略，避免反复构建增加消耗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PingFang SC Semibold"/>
            </a:endParaRPr>
          </a:p>
        </p:txBody>
      </p:sp>
      <p:sp>
        <p:nvSpPr>
          <p:cNvPr id="34" name="矩形: 圆角 12">
            <a:extLst>
              <a:ext uri="{FF2B5EF4-FFF2-40B4-BE49-F238E27FC236}">
                <a16:creationId xmlns:a16="http://schemas.microsoft.com/office/drawing/2014/main" id="{FBCB9508-179F-6B9A-4723-C56B00D95ACA}"/>
              </a:ext>
            </a:extLst>
          </p:cNvPr>
          <p:cNvSpPr/>
          <p:nvPr/>
        </p:nvSpPr>
        <p:spPr>
          <a:xfrm>
            <a:off x="5585214" y="4146919"/>
            <a:ext cx="1562004" cy="595619"/>
          </a:xfrm>
          <a:prstGeom prst="roundRect">
            <a:avLst>
              <a:gd name="adj" fmla="val 70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/>
                </a:solidFill>
                <a:latin typeface="微软雅黑"/>
                <a:ea typeface="Alibaba PuHuiTi 3.0 55 Regular"/>
              </a:rPr>
              <a:t>Segment</a:t>
            </a:r>
            <a:r>
              <a:rPr lang="zh-CN" altLang="en-US" sz="1400" dirty="0">
                <a:solidFill>
                  <a:prstClr val="white"/>
                </a:solidFill>
                <a:latin typeface="微软雅黑"/>
                <a:ea typeface="Alibaba PuHuiTi 3.0 55 Regular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微软雅黑"/>
                <a:ea typeface="Alibaba PuHuiTi 3.0 55 Regular"/>
              </a:rPr>
              <a:t>Merge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  <p:sp>
        <p:nvSpPr>
          <p:cNvPr id="35" name="箭头: 右 7">
            <a:extLst>
              <a:ext uri="{FF2B5EF4-FFF2-40B4-BE49-F238E27FC236}">
                <a16:creationId xmlns:a16="http://schemas.microsoft.com/office/drawing/2014/main" id="{3E078FCB-605B-49AB-908A-2F1C70883E8E}"/>
              </a:ext>
            </a:extLst>
          </p:cNvPr>
          <p:cNvSpPr/>
          <p:nvPr/>
        </p:nvSpPr>
        <p:spPr>
          <a:xfrm>
            <a:off x="5084973" y="4348255"/>
            <a:ext cx="245693" cy="192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  <p:sp>
        <p:nvSpPr>
          <p:cNvPr id="36" name="箭头: 右 21">
            <a:extLst>
              <a:ext uri="{FF2B5EF4-FFF2-40B4-BE49-F238E27FC236}">
                <a16:creationId xmlns:a16="http://schemas.microsoft.com/office/drawing/2014/main" id="{69075322-C095-95A1-96F9-B1B7678B3280}"/>
              </a:ext>
            </a:extLst>
          </p:cNvPr>
          <p:cNvSpPr/>
          <p:nvPr/>
        </p:nvSpPr>
        <p:spPr>
          <a:xfrm rot="5400000">
            <a:off x="6250632" y="4859216"/>
            <a:ext cx="226503" cy="2092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84B5635-F1EC-6915-027E-4497774298BA}"/>
              </a:ext>
            </a:extLst>
          </p:cNvPr>
          <p:cNvGrpSpPr/>
          <p:nvPr/>
        </p:nvGrpSpPr>
        <p:grpSpPr>
          <a:xfrm>
            <a:off x="1112071" y="4100040"/>
            <a:ext cx="522140" cy="791236"/>
            <a:chOff x="4965806" y="3125609"/>
            <a:chExt cx="592564" cy="841454"/>
          </a:xfrm>
          <a:solidFill>
            <a:schemeClr val="bg1">
              <a:lumMod val="85000"/>
            </a:schemeClr>
          </a:solidFill>
        </p:grpSpPr>
        <p:sp>
          <p:nvSpPr>
            <p:cNvPr id="38" name="弦形 37">
              <a:extLst>
                <a:ext uri="{FF2B5EF4-FFF2-40B4-BE49-F238E27FC236}">
                  <a16:creationId xmlns:a16="http://schemas.microsoft.com/office/drawing/2014/main" id="{368679ED-F513-4D73-3BB2-404469A8B5F6}"/>
                </a:ext>
              </a:extLst>
            </p:cNvPr>
            <p:cNvSpPr/>
            <p:nvPr/>
          </p:nvSpPr>
          <p:spPr>
            <a:xfrm rot="6736967">
              <a:off x="4988621" y="3397314"/>
              <a:ext cx="546934" cy="592564"/>
            </a:xfrm>
            <a:prstGeom prst="chord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4B2C41F-88B4-A90C-682D-C7425FFCEE2C}"/>
                </a:ext>
              </a:extLst>
            </p:cNvPr>
            <p:cNvSpPr/>
            <p:nvPr/>
          </p:nvSpPr>
          <p:spPr>
            <a:xfrm>
              <a:off x="5066348" y="3125609"/>
              <a:ext cx="362903" cy="337420"/>
            </a:xfrm>
            <a:prstGeom prst="ellipse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2CD2E01-C995-9B45-9399-E0E2D46829EA}"/>
              </a:ext>
            </a:extLst>
          </p:cNvPr>
          <p:cNvSpPr txBox="1"/>
          <p:nvPr/>
        </p:nvSpPr>
        <p:spPr>
          <a:xfrm>
            <a:off x="822173" y="1010128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向量索引构建及优化</a:t>
            </a:r>
          </a:p>
        </p:txBody>
      </p:sp>
    </p:spTree>
    <p:extLst>
      <p:ext uri="{BB962C8B-B14F-4D97-AF65-F5344CB8AC3E}">
        <p14:creationId xmlns:p14="http://schemas.microsoft.com/office/powerpoint/2010/main" val="2812385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004" name="image 10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065BC22-1004-F755-1F69-4D067897B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13" y="2019300"/>
            <a:ext cx="5262356" cy="398319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B39C344-7EA1-7F42-E564-29A108808F96}"/>
              </a:ext>
            </a:extLst>
          </p:cNvPr>
          <p:cNvSpPr txBox="1"/>
          <p:nvPr/>
        </p:nvSpPr>
        <p:spPr>
          <a:xfrm>
            <a:off x="401494" y="1155700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优化混合查询性能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A8519A-E4F6-FF34-4F20-0E4983E3AD7A}"/>
              </a:ext>
            </a:extLst>
          </p:cNvPr>
          <p:cNvGrpSpPr/>
          <p:nvPr/>
        </p:nvGrpSpPr>
        <p:grpSpPr>
          <a:xfrm>
            <a:off x="7216775" y="2214356"/>
            <a:ext cx="3642527" cy="3953288"/>
            <a:chOff x="6399251" y="1899912"/>
            <a:chExt cx="3642527" cy="395328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2FBA345-4880-A74C-B90C-51E95C195B18}"/>
                </a:ext>
              </a:extLst>
            </p:cNvPr>
            <p:cNvGrpSpPr/>
            <p:nvPr/>
          </p:nvGrpSpPr>
          <p:grpSpPr>
            <a:xfrm>
              <a:off x="6399251" y="1899912"/>
              <a:ext cx="3642527" cy="3953288"/>
              <a:chOff x="7371134" y="1935929"/>
              <a:chExt cx="3642527" cy="3953288"/>
            </a:xfrm>
          </p:grpSpPr>
          <p:sp>
            <p:nvSpPr>
              <p:cNvPr id="6" name="矩形: 圆角 2">
                <a:extLst>
                  <a:ext uri="{FF2B5EF4-FFF2-40B4-BE49-F238E27FC236}">
                    <a16:creationId xmlns:a16="http://schemas.microsoft.com/office/drawing/2014/main" id="{76F9D618-CF2E-6C5D-D97A-5D67787B4940}"/>
                  </a:ext>
                </a:extLst>
              </p:cNvPr>
              <p:cNvSpPr/>
              <p:nvPr/>
            </p:nvSpPr>
            <p:spPr>
              <a:xfrm>
                <a:off x="7371134" y="1935929"/>
                <a:ext cx="1152000" cy="927776"/>
              </a:xfrm>
              <a:prstGeom prst="roundRect">
                <a:avLst>
                  <a:gd name="adj" fmla="val 5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全文检索</a:t>
                </a:r>
              </a:p>
            </p:txBody>
          </p:sp>
          <p:sp>
            <p:nvSpPr>
              <p:cNvPr id="7" name="矩形: 圆角 5">
                <a:extLst>
                  <a:ext uri="{FF2B5EF4-FFF2-40B4-BE49-F238E27FC236}">
                    <a16:creationId xmlns:a16="http://schemas.microsoft.com/office/drawing/2014/main" id="{3D1BBCC2-E1EB-A46E-9583-2EC0B3033C69}"/>
                  </a:ext>
                </a:extLst>
              </p:cNvPr>
              <p:cNvSpPr/>
              <p:nvPr/>
            </p:nvSpPr>
            <p:spPr>
              <a:xfrm>
                <a:off x="9861661" y="1935929"/>
                <a:ext cx="1152000" cy="927776"/>
              </a:xfrm>
              <a:prstGeom prst="roundRect">
                <a:avLst>
                  <a:gd name="adj" fmla="val 757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/>
                    <a:ea typeface="Alibaba PuHuiTi 3.0 55 Regular"/>
                  </a:rPr>
                  <a:t>判断选择率</a:t>
                </a: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8" name="箭头: 右 6">
                <a:extLst>
                  <a:ext uri="{FF2B5EF4-FFF2-40B4-BE49-F238E27FC236}">
                    <a16:creationId xmlns:a16="http://schemas.microsoft.com/office/drawing/2014/main" id="{73ACFD39-1EAC-D396-2B1A-947E8EFFCAD9}"/>
                  </a:ext>
                </a:extLst>
              </p:cNvPr>
              <p:cNvSpPr/>
              <p:nvPr/>
            </p:nvSpPr>
            <p:spPr>
              <a:xfrm>
                <a:off x="8732250" y="2215574"/>
                <a:ext cx="889396" cy="35480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3DD696D-9220-9214-B5C5-2C5F142F5E9D}"/>
                  </a:ext>
                </a:extLst>
              </p:cNvPr>
              <p:cNvSpPr/>
              <p:nvPr/>
            </p:nvSpPr>
            <p:spPr>
              <a:xfrm>
                <a:off x="9861660" y="3657590"/>
                <a:ext cx="1152000" cy="927776"/>
              </a:xfrm>
              <a:prstGeom prst="roundRect">
                <a:avLst>
                  <a:gd name="adj" fmla="val 784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/>
                    <a:ea typeface="Alibaba PuHuiTi 3.0 55 Regular"/>
                  </a:rPr>
                  <a:t>带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/>
                    <a:ea typeface="Alibaba PuHuiTi 3.0 55 Regular"/>
                  </a:rPr>
                  <a:t>filter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HNSW</a:t>
                </a: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检索</a:t>
                </a:r>
                <a:endPara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10" name="箭头: 右 9">
                <a:extLst>
                  <a:ext uri="{FF2B5EF4-FFF2-40B4-BE49-F238E27FC236}">
                    <a16:creationId xmlns:a16="http://schemas.microsoft.com/office/drawing/2014/main" id="{C2CBC62D-BE2F-A08F-5D63-69A4BFAC8B51}"/>
                  </a:ext>
                </a:extLst>
              </p:cNvPr>
              <p:cNvSpPr/>
              <p:nvPr/>
            </p:nvSpPr>
            <p:spPr>
              <a:xfrm rot="8632878">
                <a:off x="8741604" y="3155867"/>
                <a:ext cx="870686" cy="315639"/>
              </a:xfrm>
              <a:prstGeom prst="rightArrow">
                <a:avLst/>
              </a:prstGeom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11" name="矩形: 圆角 11">
                <a:extLst>
                  <a:ext uri="{FF2B5EF4-FFF2-40B4-BE49-F238E27FC236}">
                    <a16:creationId xmlns:a16="http://schemas.microsoft.com/office/drawing/2014/main" id="{F695E7C8-2D4C-9B05-345C-89DBC4B266FA}"/>
                  </a:ext>
                </a:extLst>
              </p:cNvPr>
              <p:cNvSpPr/>
              <p:nvPr/>
            </p:nvSpPr>
            <p:spPr>
              <a:xfrm>
                <a:off x="8601113" y="4961441"/>
                <a:ext cx="1152000" cy="927776"/>
              </a:xfrm>
              <a:prstGeom prst="roundRect">
                <a:avLst>
                  <a:gd name="adj" fmla="val 674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返回</a:t>
                </a:r>
                <a:r>
                  <a:rPr kumimoji="0" lang="en-US" altLang="zh-CN" sz="160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topK</a:t>
                </a: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13" name="矩形: 圆角 8">
                <a:extLst>
                  <a:ext uri="{FF2B5EF4-FFF2-40B4-BE49-F238E27FC236}">
                    <a16:creationId xmlns:a16="http://schemas.microsoft.com/office/drawing/2014/main" id="{502C7BA6-C602-8397-B297-71521282E8E1}"/>
                  </a:ext>
                </a:extLst>
              </p:cNvPr>
              <p:cNvSpPr/>
              <p:nvPr/>
            </p:nvSpPr>
            <p:spPr>
              <a:xfrm>
                <a:off x="7383552" y="3657590"/>
                <a:ext cx="1152000" cy="927776"/>
              </a:xfrm>
              <a:prstGeom prst="roundRect">
                <a:avLst>
                  <a:gd name="adj" fmla="val 784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带</a:t>
                </a:r>
                <a:r>
                  <a:rPr kumimoji="0" lang="en-US" altLang="zh-CN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filter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Alibaba PuHuiTi 3.0 55 Regular"/>
                    <a:cs typeface="+mn-cs"/>
                  </a:rPr>
                  <a:t>暴力检索</a:t>
                </a:r>
              </a:p>
            </p:txBody>
          </p:sp>
          <p:sp>
            <p:nvSpPr>
              <p:cNvPr id="21" name="箭头: 右 9">
                <a:extLst>
                  <a:ext uri="{FF2B5EF4-FFF2-40B4-BE49-F238E27FC236}">
                    <a16:creationId xmlns:a16="http://schemas.microsoft.com/office/drawing/2014/main" id="{D46DF163-132A-96EE-B296-28CFFF1FE011}"/>
                  </a:ext>
                </a:extLst>
              </p:cNvPr>
              <p:cNvSpPr/>
              <p:nvPr/>
            </p:nvSpPr>
            <p:spPr>
              <a:xfrm rot="5400000">
                <a:off x="10170876" y="3102828"/>
                <a:ext cx="533567" cy="31563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22" name="箭头: 右 9">
                <a:extLst>
                  <a:ext uri="{FF2B5EF4-FFF2-40B4-BE49-F238E27FC236}">
                    <a16:creationId xmlns:a16="http://schemas.microsoft.com/office/drawing/2014/main" id="{4FBC9F72-2648-2AF1-55C9-0FF67FCB3A0A}"/>
                  </a:ext>
                </a:extLst>
              </p:cNvPr>
              <p:cNvSpPr/>
              <p:nvPr/>
            </p:nvSpPr>
            <p:spPr>
              <a:xfrm rot="2640976">
                <a:off x="7949479" y="4804615"/>
                <a:ext cx="533567" cy="31563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  <p:sp>
            <p:nvSpPr>
              <p:cNvPr id="23" name="箭头: 右 9">
                <a:extLst>
                  <a:ext uri="{FF2B5EF4-FFF2-40B4-BE49-F238E27FC236}">
                    <a16:creationId xmlns:a16="http://schemas.microsoft.com/office/drawing/2014/main" id="{9B39D360-59FD-A791-1191-08FEB1971644}"/>
                  </a:ext>
                </a:extLst>
              </p:cNvPr>
              <p:cNvSpPr/>
              <p:nvPr/>
            </p:nvSpPr>
            <p:spPr>
              <a:xfrm rot="8116563">
                <a:off x="9870269" y="4803622"/>
                <a:ext cx="533567" cy="31563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Alibaba PuHuiTi 3.0 55 Regular"/>
                  <a:cs typeface="+mn-cs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DA20601-64FF-B944-1033-280C76C8CA80}"/>
                </a:ext>
              </a:extLst>
            </p:cNvPr>
            <p:cNvSpPr txBox="1"/>
            <p:nvPr/>
          </p:nvSpPr>
          <p:spPr>
            <a:xfrm>
              <a:off x="7903328" y="3040059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＜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x%</a:t>
              </a:r>
              <a:endParaRPr kumimoji="1"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2E4235-F480-5164-5427-03210AD5ED67}"/>
                </a:ext>
              </a:extLst>
            </p:cNvPr>
            <p:cNvSpPr txBox="1"/>
            <p:nvPr/>
          </p:nvSpPr>
          <p:spPr>
            <a:xfrm>
              <a:off x="9179479" y="300652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≥x%</a:t>
              </a:r>
              <a:endParaRPr kumimoji="1"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sp>
        <p:nvSpPr>
          <p:cNvPr id="24" name="右箭头 23">
            <a:extLst>
              <a:ext uri="{FF2B5EF4-FFF2-40B4-BE49-F238E27FC236}">
                <a16:creationId xmlns:a16="http://schemas.microsoft.com/office/drawing/2014/main" id="{F4580BC7-066D-8516-9D72-9F9572E63EC6}"/>
              </a:ext>
            </a:extLst>
          </p:cNvPr>
          <p:cNvSpPr/>
          <p:nvPr/>
        </p:nvSpPr>
        <p:spPr>
          <a:xfrm>
            <a:off x="6137981" y="3208009"/>
            <a:ext cx="792920" cy="7682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11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1004" name="image 10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00DE8B2-299E-3D59-C62A-B2603BA561BB}"/>
              </a:ext>
            </a:extLst>
          </p:cNvPr>
          <p:cNvSpPr txBox="1"/>
          <p:nvPr/>
        </p:nvSpPr>
        <p:spPr>
          <a:xfrm>
            <a:off x="401494" y="1155700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优化混合查询性能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DCFAE8C-E8E6-06A2-751D-ADBE121E5B93}"/>
              </a:ext>
            </a:extLst>
          </p:cNvPr>
          <p:cNvGrpSpPr/>
          <p:nvPr/>
        </p:nvGrpSpPr>
        <p:grpSpPr>
          <a:xfrm>
            <a:off x="524758" y="2681309"/>
            <a:ext cx="4698117" cy="1347407"/>
            <a:chOff x="623797" y="2145862"/>
            <a:chExt cx="4698117" cy="1347407"/>
          </a:xfrm>
        </p:grpSpPr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6C7554B5-B9E7-5486-E079-7B5796153811}"/>
                </a:ext>
              </a:extLst>
            </p:cNvPr>
            <p:cNvSpPr txBox="1"/>
            <p:nvPr/>
          </p:nvSpPr>
          <p:spPr>
            <a:xfrm>
              <a:off x="623797" y="2145862"/>
              <a:ext cx="4139389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改造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HNSW</a:t>
              </a:r>
              <a:r>
                <a:rPr kumimoji="0" lang="zh-CN" altLang="en-US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实现，支持带</a:t>
              </a:r>
              <a:r>
                <a:rPr kumimoji="0" lang="en-US" altLang="zh-CN" sz="1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filter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图遍历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47" name="文本框 6">
              <a:extLst>
                <a:ext uri="{FF2B5EF4-FFF2-40B4-BE49-F238E27FC236}">
                  <a16:creationId xmlns:a16="http://schemas.microsoft.com/office/drawing/2014/main" id="{CE2A784D-BCFE-49C2-D608-0015D79F9682}"/>
                </a:ext>
              </a:extLst>
            </p:cNvPr>
            <p:cNvSpPr txBox="1"/>
            <p:nvPr/>
          </p:nvSpPr>
          <p:spPr>
            <a:xfrm>
              <a:off x="697886" y="2594586"/>
              <a:ext cx="4624028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先全文检索召回文档</a:t>
              </a:r>
              <a:r>
                <a: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id</a:t>
              </a:r>
              <a:r>
                <a: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列表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endParaRPr>
            </a:p>
          </p:txBody>
        </p:sp>
        <p:sp>
          <p:nvSpPr>
            <p:cNvPr id="48" name="文本框 6">
              <a:extLst>
                <a:ext uri="{FF2B5EF4-FFF2-40B4-BE49-F238E27FC236}">
                  <a16:creationId xmlns:a16="http://schemas.microsoft.com/office/drawing/2014/main" id="{032A757E-16A3-F646-01BB-5DAC00D9598C}"/>
                </a:ext>
              </a:extLst>
            </p:cNvPr>
            <p:cNvSpPr txBox="1"/>
            <p:nvPr/>
          </p:nvSpPr>
          <p:spPr>
            <a:xfrm>
              <a:off x="697886" y="2920817"/>
              <a:ext cx="4624028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根据</a:t>
              </a:r>
              <a:r>
                <a: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id</a:t>
              </a:r>
              <a:r>
                <a: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构造位图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endParaRPr>
            </a:p>
          </p:txBody>
        </p:sp>
        <p:sp>
          <p:nvSpPr>
            <p:cNvPr id="49" name="文本框 6">
              <a:extLst>
                <a:ext uri="{FF2B5EF4-FFF2-40B4-BE49-F238E27FC236}">
                  <a16:creationId xmlns:a16="http://schemas.microsoft.com/office/drawing/2014/main" id="{B6D654A9-5FE3-051C-F9B4-104E829D076E}"/>
                </a:ext>
              </a:extLst>
            </p:cNvPr>
            <p:cNvSpPr txBox="1"/>
            <p:nvPr/>
          </p:nvSpPr>
          <p:spPr>
            <a:xfrm>
              <a:off x="697886" y="3247048"/>
              <a:ext cx="4624028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PingFang SC Semibold"/>
                </a:rPr>
                <a:t>图遍历中根据位图过滤近邻顶点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PingFang SC Semibold"/>
              </a:endParaRPr>
            </a:p>
          </p:txBody>
        </p:sp>
      </p:grp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8BD05FD0-365C-1440-9ED7-0D5A8E036B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937442"/>
              </p:ext>
            </p:extLst>
          </p:nvPr>
        </p:nvGraphicFramePr>
        <p:xfrm>
          <a:off x="4664147" y="1821864"/>
          <a:ext cx="7038172" cy="4056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11ECCDC-F69B-55FA-5412-F58F92846FD1}"/>
              </a:ext>
            </a:extLst>
          </p:cNvPr>
          <p:cNvSpPr/>
          <p:nvPr/>
        </p:nvSpPr>
        <p:spPr>
          <a:xfrm>
            <a:off x="401494" y="1999887"/>
            <a:ext cx="4027346" cy="2596243"/>
          </a:xfrm>
          <a:prstGeom prst="rect">
            <a:avLst/>
          </a:prstGeom>
          <a:solidFill>
            <a:schemeClr val="bg1">
              <a:lumMod val="95000"/>
              <a:alpha val="130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3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组合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002" name="image 10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03" name="Object 10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1004" name="image 10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00DE8B2-299E-3D59-C62A-B2603BA561BB}"/>
              </a:ext>
            </a:extLst>
          </p:cNvPr>
          <p:cNvSpPr txBox="1"/>
          <p:nvPr/>
        </p:nvSpPr>
        <p:spPr>
          <a:xfrm>
            <a:off x="401494" y="115570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发展规划</a:t>
            </a:r>
          </a:p>
        </p:txBody>
      </p:sp>
      <p:grpSp>
        <p:nvGrpSpPr>
          <p:cNvPr id="90944" name="组合 90943">
            <a:extLst>
              <a:ext uri="{FF2B5EF4-FFF2-40B4-BE49-F238E27FC236}">
                <a16:creationId xmlns:a16="http://schemas.microsoft.com/office/drawing/2014/main" id="{3DDB17C4-F5A4-1918-C54C-056FA263D276}"/>
              </a:ext>
            </a:extLst>
          </p:cNvPr>
          <p:cNvGrpSpPr/>
          <p:nvPr/>
        </p:nvGrpSpPr>
        <p:grpSpPr>
          <a:xfrm>
            <a:off x="482600" y="4614765"/>
            <a:ext cx="10957215" cy="1469013"/>
            <a:chOff x="743372" y="2792054"/>
            <a:chExt cx="10957215" cy="1469013"/>
          </a:xfrm>
        </p:grpSpPr>
        <p:sp>
          <p:nvSpPr>
            <p:cNvPr id="90945" name="文本框 6">
              <a:extLst>
                <a:ext uri="{FF2B5EF4-FFF2-40B4-BE49-F238E27FC236}">
                  <a16:creationId xmlns:a16="http://schemas.microsoft.com/office/drawing/2014/main" id="{A2178D2A-F939-2798-E715-180326C2FD07}"/>
                </a:ext>
              </a:extLst>
            </p:cNvPr>
            <p:cNvSpPr txBox="1"/>
            <p:nvPr/>
          </p:nvSpPr>
          <p:spPr>
            <a:xfrm>
              <a:off x="743372" y="2792054"/>
              <a:ext cx="102657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90946" name="文本框 6">
              <a:extLst>
                <a:ext uri="{FF2B5EF4-FFF2-40B4-BE49-F238E27FC236}">
                  <a16:creationId xmlns:a16="http://schemas.microsoft.com/office/drawing/2014/main" id="{A9D286B4-8A47-F565-A88D-B69BE05EFF76}"/>
                </a:ext>
              </a:extLst>
            </p:cNvPr>
            <p:cNvSpPr txBox="1"/>
            <p:nvPr/>
          </p:nvSpPr>
          <p:spPr>
            <a:xfrm>
              <a:off x="743372" y="3265923"/>
              <a:ext cx="10957215" cy="9951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342900" lvl="0" indent="-342900" defTabSz="457200">
                <a:spcBef>
                  <a:spcPts val="600"/>
                </a:spcBef>
                <a:buFont typeface="Arial" panose="020B0604020202020204" pitchFamily="34" charset="0"/>
                <a:buChar char="•"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Indexing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Service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：后台统一构建，前台加载副本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  <a:p>
              <a:pPr marL="342900" lvl="0" indent="-342900" defTabSz="457200">
                <a:spcBef>
                  <a:spcPts val="600"/>
                </a:spcBef>
                <a:buFont typeface="Arial" panose="020B0604020202020204" pitchFamily="34" charset="0"/>
                <a:buChar char="•"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Serverless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Index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： 多租户隔离，灵活、高性价比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  <a:p>
              <a:pPr marL="342900" lvl="0" indent="-342900" defTabSz="457200">
                <a:spcBef>
                  <a:spcPts val="600"/>
                </a:spcBef>
                <a:buFont typeface="Arial" panose="020B0604020202020204" pitchFamily="34" charset="0"/>
                <a:buChar char="•"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硬件加速（</a:t>
              </a:r>
              <a:r>
                <a:rPr lang="en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FPGA</a:t>
              </a:r>
              <a:r>
                <a:rPr lang="zh-CN" altLang="e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）</a:t>
              </a:r>
            </a:p>
          </p:txBody>
        </p:sp>
        <p:grpSp>
          <p:nvGrpSpPr>
            <p:cNvPr id="90947" name="组合 90946">
              <a:extLst>
                <a:ext uri="{FF2B5EF4-FFF2-40B4-BE49-F238E27FC236}">
                  <a16:creationId xmlns:a16="http://schemas.microsoft.com/office/drawing/2014/main" id="{EBBDA68B-EDA3-E824-7CC6-6952421FBEC5}"/>
                </a:ext>
              </a:extLst>
            </p:cNvPr>
            <p:cNvGrpSpPr/>
            <p:nvPr/>
          </p:nvGrpSpPr>
          <p:grpSpPr>
            <a:xfrm>
              <a:off x="795338" y="3089635"/>
              <a:ext cx="1865060" cy="75192"/>
              <a:chOff x="1553078" y="4738336"/>
              <a:chExt cx="1865060" cy="75192"/>
            </a:xfrm>
          </p:grpSpPr>
          <p:grpSp>
            <p:nvGrpSpPr>
              <p:cNvPr id="90948" name="组合 90947">
                <a:extLst>
                  <a:ext uri="{FF2B5EF4-FFF2-40B4-BE49-F238E27FC236}">
                    <a16:creationId xmlns:a16="http://schemas.microsoft.com/office/drawing/2014/main" id="{9869BC83-FAC7-4398-226B-6DC841D411C4}"/>
                  </a:ext>
                </a:extLst>
              </p:cNvPr>
              <p:cNvGrpSpPr/>
              <p:nvPr/>
            </p:nvGrpSpPr>
            <p:grpSpPr>
              <a:xfrm>
                <a:off x="2712414" y="4738336"/>
                <a:ext cx="705724" cy="75192"/>
                <a:chOff x="2553957" y="4611903"/>
                <a:chExt cx="705724" cy="75192"/>
              </a:xfrm>
            </p:grpSpPr>
            <p:cxnSp>
              <p:nvCxnSpPr>
                <p:cNvPr id="90950" name="直接连接符 39">
                  <a:extLst>
                    <a:ext uri="{FF2B5EF4-FFF2-40B4-BE49-F238E27FC236}">
                      <a16:creationId xmlns:a16="http://schemas.microsoft.com/office/drawing/2014/main" id="{DE4B39B5-E101-77A2-9C70-FC7AFAA89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5395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1" name="直接连接符 40">
                  <a:extLst>
                    <a:ext uri="{FF2B5EF4-FFF2-40B4-BE49-F238E27FC236}">
                      <a16:creationId xmlns:a16="http://schemas.microsoft.com/office/drawing/2014/main" id="{B8605EB9-5B47-1882-EDC2-88C3FD862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9899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2" name="直接连接符 41">
                  <a:extLst>
                    <a:ext uri="{FF2B5EF4-FFF2-40B4-BE49-F238E27FC236}">
                      <a16:creationId xmlns:a16="http://schemas.microsoft.com/office/drawing/2014/main" id="{D0D64E88-0AC9-876E-2C5F-61103ED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4403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3" name="直接连接符 42">
                  <a:extLst>
                    <a:ext uri="{FF2B5EF4-FFF2-40B4-BE49-F238E27FC236}">
                      <a16:creationId xmlns:a16="http://schemas.microsoft.com/office/drawing/2014/main" id="{FEB662D9-07D0-E390-03C5-5CF2F1AC5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8907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4" name="直接连接符 43">
                  <a:extLst>
                    <a:ext uri="{FF2B5EF4-FFF2-40B4-BE49-F238E27FC236}">
                      <a16:creationId xmlns:a16="http://schemas.microsoft.com/office/drawing/2014/main" id="{04F60EBF-2E4D-701A-9AFB-F01967AEE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3410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5" name="直接连接符 44">
                  <a:extLst>
                    <a:ext uri="{FF2B5EF4-FFF2-40B4-BE49-F238E27FC236}">
                      <a16:creationId xmlns:a16="http://schemas.microsoft.com/office/drawing/2014/main" id="{68482E77-5A10-4178-B299-BE4105F84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7914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6" name="直接连接符 45">
                  <a:extLst>
                    <a:ext uri="{FF2B5EF4-FFF2-40B4-BE49-F238E27FC236}">
                      <a16:creationId xmlns:a16="http://schemas.microsoft.com/office/drawing/2014/main" id="{70D72602-3CE4-E420-EF5D-EC6281FB6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2418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7" name="直接连接符 46">
                  <a:extLst>
                    <a:ext uri="{FF2B5EF4-FFF2-40B4-BE49-F238E27FC236}">
                      <a16:creationId xmlns:a16="http://schemas.microsoft.com/office/drawing/2014/main" id="{A8168361-022C-2186-F516-BAE8BD8A8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6922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8" name="直接连接符 47">
                  <a:extLst>
                    <a:ext uri="{FF2B5EF4-FFF2-40B4-BE49-F238E27FC236}">
                      <a16:creationId xmlns:a16="http://schemas.microsoft.com/office/drawing/2014/main" id="{96B0F5DF-15C1-D591-B87A-45CD9A7B4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426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59" name="直接连接符 48">
                  <a:extLst>
                    <a:ext uri="{FF2B5EF4-FFF2-40B4-BE49-F238E27FC236}">
                      <a16:creationId xmlns:a16="http://schemas.microsoft.com/office/drawing/2014/main" id="{F440188C-F412-778A-248B-5C1546C876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5929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60" name="直接连接符 49">
                  <a:extLst>
                    <a:ext uri="{FF2B5EF4-FFF2-40B4-BE49-F238E27FC236}">
                      <a16:creationId xmlns:a16="http://schemas.microsoft.com/office/drawing/2014/main" id="{E155F90E-C813-FADF-8F4A-B9A7D47667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0433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61" name="直接连接符 50">
                  <a:extLst>
                    <a:ext uri="{FF2B5EF4-FFF2-40B4-BE49-F238E27FC236}">
                      <a16:creationId xmlns:a16="http://schemas.microsoft.com/office/drawing/2014/main" id="{23991178-E2FA-D447-D0E8-1E986B53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937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62" name="直接连接符 51">
                  <a:extLst>
                    <a:ext uri="{FF2B5EF4-FFF2-40B4-BE49-F238E27FC236}">
                      <a16:creationId xmlns:a16="http://schemas.microsoft.com/office/drawing/2014/main" id="{0BE82F3C-82D1-8A80-3083-F66F96E90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9441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63" name="直接连接符 52">
                  <a:extLst>
                    <a:ext uri="{FF2B5EF4-FFF2-40B4-BE49-F238E27FC236}">
                      <a16:creationId xmlns:a16="http://schemas.microsoft.com/office/drawing/2014/main" id="{F90DF488-6812-EB05-D4C1-DBF202D68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945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64" name="直接连接符 53">
                  <a:extLst>
                    <a:ext uri="{FF2B5EF4-FFF2-40B4-BE49-F238E27FC236}">
                      <a16:creationId xmlns:a16="http://schemas.microsoft.com/office/drawing/2014/main" id="{C5DF9BAB-CECC-E6CE-80CD-EC55B7FBD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448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949" name="直接连接符 38">
                <a:extLst>
                  <a:ext uri="{FF2B5EF4-FFF2-40B4-BE49-F238E27FC236}">
                    <a16:creationId xmlns:a16="http://schemas.microsoft.com/office/drawing/2014/main" id="{E98B30F2-3C76-526E-D4A5-7507ABE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078" y="4813397"/>
                <a:ext cx="10704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965" name="文本框 6">
            <a:extLst>
              <a:ext uri="{FF2B5EF4-FFF2-40B4-BE49-F238E27FC236}">
                <a16:creationId xmlns:a16="http://schemas.microsoft.com/office/drawing/2014/main" id="{A9D4BA0E-7888-4307-C9CA-2A9874BA9653}"/>
              </a:ext>
            </a:extLst>
          </p:cNvPr>
          <p:cNvSpPr txBox="1"/>
          <p:nvPr/>
        </p:nvSpPr>
        <p:spPr>
          <a:xfrm>
            <a:off x="482600" y="3660866"/>
            <a:ext cx="10957215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只同步</a:t>
            </a:r>
            <a:r>
              <a:rPr lang="en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WAL</a:t>
            </a:r>
            <a:r>
              <a:rPr lang="zh-CN" altLang="e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，</a:t>
            </a:r>
            <a:r>
              <a:rPr lang="en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Share Storage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加载副本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快速横向扩展读副本</a:t>
            </a:r>
          </a:p>
        </p:txBody>
      </p:sp>
      <p:sp>
        <p:nvSpPr>
          <p:cNvPr id="90966" name="文本框 90965">
            <a:extLst>
              <a:ext uri="{FF2B5EF4-FFF2-40B4-BE49-F238E27FC236}">
                <a16:creationId xmlns:a16="http://schemas.microsoft.com/office/drawing/2014/main" id="{22E2E465-3B56-04AB-EE0B-243C70AF915E}"/>
              </a:ext>
            </a:extLst>
          </p:cNvPr>
          <p:cNvSpPr txBox="1"/>
          <p:nvPr/>
        </p:nvSpPr>
        <p:spPr>
          <a:xfrm>
            <a:off x="538865" y="3199753"/>
            <a:ext cx="102592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存算分离</a:t>
            </a:r>
            <a:endParaRPr kumimoji="0" lang="en-US" altLang="zh-CN" sz="1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</p:txBody>
      </p:sp>
      <p:grpSp>
        <p:nvGrpSpPr>
          <p:cNvPr id="90967" name="组合 90966">
            <a:extLst>
              <a:ext uri="{FF2B5EF4-FFF2-40B4-BE49-F238E27FC236}">
                <a16:creationId xmlns:a16="http://schemas.microsoft.com/office/drawing/2014/main" id="{F9AD315E-1CF7-B313-262A-FF40D9B35002}"/>
              </a:ext>
            </a:extLst>
          </p:cNvPr>
          <p:cNvGrpSpPr/>
          <p:nvPr/>
        </p:nvGrpSpPr>
        <p:grpSpPr>
          <a:xfrm>
            <a:off x="534565" y="3488055"/>
            <a:ext cx="2189289" cy="88427"/>
            <a:chOff x="1553078" y="4738336"/>
            <a:chExt cx="1865060" cy="75192"/>
          </a:xfrm>
        </p:grpSpPr>
        <p:grpSp>
          <p:nvGrpSpPr>
            <p:cNvPr id="90968" name="组合 90967">
              <a:extLst>
                <a:ext uri="{FF2B5EF4-FFF2-40B4-BE49-F238E27FC236}">
                  <a16:creationId xmlns:a16="http://schemas.microsoft.com/office/drawing/2014/main" id="{1C939AC3-CE2C-AF90-E590-96E58268893F}"/>
                </a:ext>
              </a:extLst>
            </p:cNvPr>
            <p:cNvGrpSpPr/>
            <p:nvPr/>
          </p:nvGrpSpPr>
          <p:grpSpPr>
            <a:xfrm>
              <a:off x="2712414" y="4738336"/>
              <a:ext cx="705724" cy="75192"/>
              <a:chOff x="2553957" y="4611903"/>
              <a:chExt cx="705724" cy="75192"/>
            </a:xfrm>
          </p:grpSpPr>
          <p:cxnSp>
            <p:nvCxnSpPr>
              <p:cNvPr id="90970" name="直接连接符 76">
                <a:extLst>
                  <a:ext uri="{FF2B5EF4-FFF2-40B4-BE49-F238E27FC236}">
                    <a16:creationId xmlns:a16="http://schemas.microsoft.com/office/drawing/2014/main" id="{DD2A156F-F02B-7D41-B3FA-9124E8DCE2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3957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1" name="直接连接符 77">
                <a:extLst>
                  <a:ext uri="{FF2B5EF4-FFF2-40B4-BE49-F238E27FC236}">
                    <a16:creationId xmlns:a16="http://schemas.microsoft.com/office/drawing/2014/main" id="{2E567EAA-A011-0E08-6BBC-64854E91D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8995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2" name="直接连接符 78">
                <a:extLst>
                  <a:ext uri="{FF2B5EF4-FFF2-40B4-BE49-F238E27FC236}">
                    <a16:creationId xmlns:a16="http://schemas.microsoft.com/office/drawing/2014/main" id="{870A41A5-2ECD-2C84-CB98-EE8FD00D6E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4033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3" name="直接连接符 79">
                <a:extLst>
                  <a:ext uri="{FF2B5EF4-FFF2-40B4-BE49-F238E27FC236}">
                    <a16:creationId xmlns:a16="http://schemas.microsoft.com/office/drawing/2014/main" id="{886EC64F-9A21-4B07-97AF-7656F2F47C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9071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4" name="直接连接符 80">
                <a:extLst>
                  <a:ext uri="{FF2B5EF4-FFF2-40B4-BE49-F238E27FC236}">
                    <a16:creationId xmlns:a16="http://schemas.microsoft.com/office/drawing/2014/main" id="{F6AB2E21-9C98-54EB-EB2E-F51F0AED5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4109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5" name="直接连接符 81">
                <a:extLst>
                  <a:ext uri="{FF2B5EF4-FFF2-40B4-BE49-F238E27FC236}">
                    <a16:creationId xmlns:a16="http://schemas.microsoft.com/office/drawing/2014/main" id="{5C3A3BC6-F97D-13F2-D659-F1EB26099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9147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6" name="直接连接符 82">
                <a:extLst>
                  <a:ext uri="{FF2B5EF4-FFF2-40B4-BE49-F238E27FC236}">
                    <a16:creationId xmlns:a16="http://schemas.microsoft.com/office/drawing/2014/main" id="{289BE99F-5682-D80D-4722-AAC8251BD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4185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7" name="直接连接符 83">
                <a:extLst>
                  <a:ext uri="{FF2B5EF4-FFF2-40B4-BE49-F238E27FC236}">
                    <a16:creationId xmlns:a16="http://schemas.microsoft.com/office/drawing/2014/main" id="{7A9D4068-80BE-9CA0-A927-597F37879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9223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8" name="直接连接符 84">
                <a:extLst>
                  <a:ext uri="{FF2B5EF4-FFF2-40B4-BE49-F238E27FC236}">
                    <a16:creationId xmlns:a16="http://schemas.microsoft.com/office/drawing/2014/main" id="{4ABE485D-4636-B9F3-B60F-34B3C0F1A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4261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79" name="直接连接符 85">
                <a:extLst>
                  <a:ext uri="{FF2B5EF4-FFF2-40B4-BE49-F238E27FC236}">
                    <a16:creationId xmlns:a16="http://schemas.microsoft.com/office/drawing/2014/main" id="{1B903570-6E91-E2AD-961D-B18EE6AD42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9299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80" name="直接连接符 86">
                <a:extLst>
                  <a:ext uri="{FF2B5EF4-FFF2-40B4-BE49-F238E27FC236}">
                    <a16:creationId xmlns:a16="http://schemas.microsoft.com/office/drawing/2014/main" id="{21440B7A-0053-7097-6C04-1DEA3B16B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04337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81" name="直接连接符 87">
                <a:extLst>
                  <a:ext uri="{FF2B5EF4-FFF2-40B4-BE49-F238E27FC236}">
                    <a16:creationId xmlns:a16="http://schemas.microsoft.com/office/drawing/2014/main" id="{14A52976-AE7D-93FE-A626-E97AF4A538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9375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82" name="直接连接符 88">
                <a:extLst>
                  <a:ext uri="{FF2B5EF4-FFF2-40B4-BE49-F238E27FC236}">
                    <a16:creationId xmlns:a16="http://schemas.microsoft.com/office/drawing/2014/main" id="{D8B3F2F8-1D84-B0A6-F4B5-FC1117FDA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413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83" name="直接连接符 89">
                <a:extLst>
                  <a:ext uri="{FF2B5EF4-FFF2-40B4-BE49-F238E27FC236}">
                    <a16:creationId xmlns:a16="http://schemas.microsoft.com/office/drawing/2014/main" id="{3688E058-7782-31F9-B367-5E9075B8B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9451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84" name="直接连接符 90">
                <a:extLst>
                  <a:ext uri="{FF2B5EF4-FFF2-40B4-BE49-F238E27FC236}">
                    <a16:creationId xmlns:a16="http://schemas.microsoft.com/office/drawing/2014/main" id="{6BA2E92A-A8D2-B7F6-9E91-91E04B9AB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4489" y="4611903"/>
                <a:ext cx="75192" cy="75192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969" name="直接连接符 75">
              <a:extLst>
                <a:ext uri="{FF2B5EF4-FFF2-40B4-BE49-F238E27FC236}">
                  <a16:creationId xmlns:a16="http://schemas.microsoft.com/office/drawing/2014/main" id="{71643D95-9F26-52CE-DA6F-3D144A75FAD2}"/>
                </a:ext>
              </a:extLst>
            </p:cNvPr>
            <p:cNvCxnSpPr>
              <a:cxnSpLocks/>
            </p:cNvCxnSpPr>
            <p:nvPr/>
          </p:nvCxnSpPr>
          <p:spPr>
            <a:xfrm>
              <a:off x="1553078" y="4813397"/>
              <a:ext cx="107041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985" name="组合 90984">
            <a:extLst>
              <a:ext uri="{FF2B5EF4-FFF2-40B4-BE49-F238E27FC236}">
                <a16:creationId xmlns:a16="http://schemas.microsoft.com/office/drawing/2014/main" id="{7184FCB3-565B-20C4-1C00-4C292B6A26B9}"/>
              </a:ext>
            </a:extLst>
          </p:cNvPr>
          <p:cNvGrpSpPr/>
          <p:nvPr/>
        </p:nvGrpSpPr>
        <p:grpSpPr>
          <a:xfrm>
            <a:off x="482600" y="1766727"/>
            <a:ext cx="10957215" cy="1145848"/>
            <a:chOff x="743372" y="2792054"/>
            <a:chExt cx="10957215" cy="1145848"/>
          </a:xfrm>
        </p:grpSpPr>
        <p:sp>
          <p:nvSpPr>
            <p:cNvPr id="90986" name="文本框 6">
              <a:extLst>
                <a:ext uri="{FF2B5EF4-FFF2-40B4-BE49-F238E27FC236}">
                  <a16:creationId xmlns:a16="http://schemas.microsoft.com/office/drawing/2014/main" id="{3190805E-4009-84C7-C376-F9EF5C7D4D4D}"/>
                </a:ext>
              </a:extLst>
            </p:cNvPr>
            <p:cNvSpPr txBox="1"/>
            <p:nvPr/>
          </p:nvSpPr>
          <p:spPr>
            <a:xfrm>
              <a:off x="743372" y="2792054"/>
              <a:ext cx="1094852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 向量算法</a:t>
              </a:r>
              <a:endPara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sp>
          <p:nvSpPr>
            <p:cNvPr id="90987" name="文本框 6">
              <a:extLst>
                <a:ext uri="{FF2B5EF4-FFF2-40B4-BE49-F238E27FC236}">
                  <a16:creationId xmlns:a16="http://schemas.microsoft.com/office/drawing/2014/main" id="{8865D3A1-ECE3-55B3-0803-076B64C99B34}"/>
                </a:ext>
              </a:extLst>
            </p:cNvPr>
            <p:cNvSpPr txBox="1"/>
            <p:nvPr/>
          </p:nvSpPr>
          <p:spPr>
            <a:xfrm>
              <a:off x="743372" y="3265923"/>
              <a:ext cx="10957215" cy="6719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342900" lvl="0" indent="-342900" defTabSz="457200">
                <a:spcBef>
                  <a:spcPts val="600"/>
                </a:spcBef>
                <a:buFont typeface="Arial" panose="020B0604020202020204" pitchFamily="34" charset="0"/>
                <a:buChar char="•"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-US" altLang="zh-CN" sz="16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DiskANN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：磁盘内存混合的图算法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  <a:p>
              <a:pPr marL="342900" lvl="0" indent="-342900" defTabSz="457200">
                <a:spcBef>
                  <a:spcPts val="600"/>
                </a:spcBef>
                <a:buFont typeface="Arial" panose="020B0604020202020204" pitchFamily="34" charset="0"/>
                <a:buChar char="•"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Puck</a:t>
              </a:r>
              <a:r>
                <a:rPr lang="en-US" altLang="zh-CN" sz="1600" baseline="300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*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&amp;Tinker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：百度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100%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sym typeface="PingFang SC Semibold"/>
                </a:rPr>
                <a:t>自研的检索算法，搜索业务大规模实际验证</a:t>
              </a:r>
            </a:p>
          </p:txBody>
        </p:sp>
        <p:grpSp>
          <p:nvGrpSpPr>
            <p:cNvPr id="90988" name="组合 90987">
              <a:extLst>
                <a:ext uri="{FF2B5EF4-FFF2-40B4-BE49-F238E27FC236}">
                  <a16:creationId xmlns:a16="http://schemas.microsoft.com/office/drawing/2014/main" id="{0EC49E8A-E571-14CF-2B4E-7B70F596BB37}"/>
                </a:ext>
              </a:extLst>
            </p:cNvPr>
            <p:cNvGrpSpPr/>
            <p:nvPr/>
          </p:nvGrpSpPr>
          <p:grpSpPr>
            <a:xfrm>
              <a:off x="795338" y="3089635"/>
              <a:ext cx="1865060" cy="75192"/>
              <a:chOff x="1553078" y="4738336"/>
              <a:chExt cx="1865060" cy="75192"/>
            </a:xfrm>
          </p:grpSpPr>
          <p:grpSp>
            <p:nvGrpSpPr>
              <p:cNvPr id="90989" name="组合 90988">
                <a:extLst>
                  <a:ext uri="{FF2B5EF4-FFF2-40B4-BE49-F238E27FC236}">
                    <a16:creationId xmlns:a16="http://schemas.microsoft.com/office/drawing/2014/main" id="{7E2BECD6-0A39-9ADA-8746-CE50D89EBF62}"/>
                  </a:ext>
                </a:extLst>
              </p:cNvPr>
              <p:cNvGrpSpPr/>
              <p:nvPr/>
            </p:nvGrpSpPr>
            <p:grpSpPr>
              <a:xfrm>
                <a:off x="2712414" y="4738336"/>
                <a:ext cx="705724" cy="75192"/>
                <a:chOff x="2553957" y="4611903"/>
                <a:chExt cx="705724" cy="75192"/>
              </a:xfrm>
            </p:grpSpPr>
            <p:cxnSp>
              <p:nvCxnSpPr>
                <p:cNvPr id="90991" name="直接连接符 39">
                  <a:extLst>
                    <a:ext uri="{FF2B5EF4-FFF2-40B4-BE49-F238E27FC236}">
                      <a16:creationId xmlns:a16="http://schemas.microsoft.com/office/drawing/2014/main" id="{752D433B-2648-C8DA-6652-93D5BC729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5395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2" name="直接连接符 40">
                  <a:extLst>
                    <a:ext uri="{FF2B5EF4-FFF2-40B4-BE49-F238E27FC236}">
                      <a16:creationId xmlns:a16="http://schemas.microsoft.com/office/drawing/2014/main" id="{854793BB-552E-EAA3-73FE-157321EAD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9899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3" name="直接连接符 41">
                  <a:extLst>
                    <a:ext uri="{FF2B5EF4-FFF2-40B4-BE49-F238E27FC236}">
                      <a16:creationId xmlns:a16="http://schemas.microsoft.com/office/drawing/2014/main" id="{1EB604EE-576C-3985-3003-371C186C3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4403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4" name="直接连接符 42">
                  <a:extLst>
                    <a:ext uri="{FF2B5EF4-FFF2-40B4-BE49-F238E27FC236}">
                      <a16:creationId xmlns:a16="http://schemas.microsoft.com/office/drawing/2014/main" id="{6FD15C45-AC4B-55CB-85F0-5F4C573A5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8907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5" name="直接连接符 43">
                  <a:extLst>
                    <a:ext uri="{FF2B5EF4-FFF2-40B4-BE49-F238E27FC236}">
                      <a16:creationId xmlns:a16="http://schemas.microsoft.com/office/drawing/2014/main" id="{D78AB7F1-40AC-A96E-E6F9-965158CDF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3410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6" name="直接连接符 44">
                  <a:extLst>
                    <a:ext uri="{FF2B5EF4-FFF2-40B4-BE49-F238E27FC236}">
                      <a16:creationId xmlns:a16="http://schemas.microsoft.com/office/drawing/2014/main" id="{7587682D-3692-3ADC-F849-731303E20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7914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7" name="直接连接符 45">
                  <a:extLst>
                    <a:ext uri="{FF2B5EF4-FFF2-40B4-BE49-F238E27FC236}">
                      <a16:creationId xmlns:a16="http://schemas.microsoft.com/office/drawing/2014/main" id="{4EB56F11-D3F5-F88C-A832-AF36DFCA3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2418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8" name="直接连接符 46">
                  <a:extLst>
                    <a:ext uri="{FF2B5EF4-FFF2-40B4-BE49-F238E27FC236}">
                      <a16:creationId xmlns:a16="http://schemas.microsoft.com/office/drawing/2014/main" id="{3ABDFF5C-A390-D37F-6E7D-0EBFE4C0E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6922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99" name="直接连接符 47">
                  <a:extLst>
                    <a:ext uri="{FF2B5EF4-FFF2-40B4-BE49-F238E27FC236}">
                      <a16:creationId xmlns:a16="http://schemas.microsoft.com/office/drawing/2014/main" id="{0CFDA409-52CF-2B90-A92F-12607F51A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426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0" name="直接连接符 48">
                  <a:extLst>
                    <a:ext uri="{FF2B5EF4-FFF2-40B4-BE49-F238E27FC236}">
                      <a16:creationId xmlns:a16="http://schemas.microsoft.com/office/drawing/2014/main" id="{77A42C89-27D2-B6CA-4A0A-844E9DA6B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5929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1" name="直接连接符 49">
                  <a:extLst>
                    <a:ext uri="{FF2B5EF4-FFF2-40B4-BE49-F238E27FC236}">
                      <a16:creationId xmlns:a16="http://schemas.microsoft.com/office/drawing/2014/main" id="{5812CE98-2327-DE1E-8026-3E3633B29E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04337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3" name="直接连接符 50">
                  <a:extLst>
                    <a:ext uri="{FF2B5EF4-FFF2-40B4-BE49-F238E27FC236}">
                      <a16:creationId xmlns:a16="http://schemas.microsoft.com/office/drawing/2014/main" id="{FBBBED9B-145E-EA90-CE75-6661EA580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49375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5" name="直接连接符 51">
                  <a:extLst>
                    <a:ext uri="{FF2B5EF4-FFF2-40B4-BE49-F238E27FC236}">
                      <a16:creationId xmlns:a16="http://schemas.microsoft.com/office/drawing/2014/main" id="{D7E1099F-EFDA-9199-7C4D-A820BC4C0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94413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6" name="直接连接符 52">
                  <a:extLst>
                    <a:ext uri="{FF2B5EF4-FFF2-40B4-BE49-F238E27FC236}">
                      <a16:creationId xmlns:a16="http://schemas.microsoft.com/office/drawing/2014/main" id="{0F384DAC-FB56-6E93-B167-62A79915D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9451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007" name="直接连接符 53">
                  <a:extLst>
                    <a:ext uri="{FF2B5EF4-FFF2-40B4-BE49-F238E27FC236}">
                      <a16:creationId xmlns:a16="http://schemas.microsoft.com/office/drawing/2014/main" id="{59EFE5C7-7170-5A4B-68AE-3F1BB4C40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4489" y="4611903"/>
                  <a:ext cx="75192" cy="7519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990" name="直接连接符 38">
                <a:extLst>
                  <a:ext uri="{FF2B5EF4-FFF2-40B4-BE49-F238E27FC236}">
                    <a16:creationId xmlns:a16="http://schemas.microsoft.com/office/drawing/2014/main" id="{0E1D576B-2AAA-0D90-FD50-7C02960C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078" y="4813397"/>
                <a:ext cx="10704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92" name="文本框 1791">
            <a:extLst>
              <a:ext uri="{FF2B5EF4-FFF2-40B4-BE49-F238E27FC236}">
                <a16:creationId xmlns:a16="http://schemas.microsoft.com/office/drawing/2014/main" id="{7621B223-F7EA-70A2-E7F4-7394C226EF44}"/>
              </a:ext>
            </a:extLst>
          </p:cNvPr>
          <p:cNvSpPr txBox="1"/>
          <p:nvPr/>
        </p:nvSpPr>
        <p:spPr>
          <a:xfrm>
            <a:off x="528415" y="4599515"/>
            <a:ext cx="102592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产品能力</a:t>
            </a:r>
            <a:endParaRPr kumimoji="0" lang="en-US" altLang="zh-CN" sz="1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</p:txBody>
      </p:sp>
      <p:sp>
        <p:nvSpPr>
          <p:cNvPr id="1794" name="文本框 1793">
            <a:extLst>
              <a:ext uri="{FF2B5EF4-FFF2-40B4-BE49-F238E27FC236}">
                <a16:creationId xmlns:a16="http://schemas.microsoft.com/office/drawing/2014/main" id="{42B64CCA-287C-9573-FFCB-78686908F99E}"/>
              </a:ext>
            </a:extLst>
          </p:cNvPr>
          <p:cNvSpPr txBox="1"/>
          <p:nvPr/>
        </p:nvSpPr>
        <p:spPr>
          <a:xfrm>
            <a:off x="401494" y="6492285"/>
            <a:ext cx="41152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* Puck</a:t>
            </a:r>
            <a:r>
              <a:rPr kumimoji="1" lang="zh-CN" altLang="en-US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算法已在</a:t>
            </a:r>
            <a:r>
              <a:rPr kumimoji="1" lang="en-US" altLang="zh-CN" sz="1050" dirty="0" err="1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Github</a:t>
            </a:r>
            <a:r>
              <a:rPr kumimoji="1" lang="zh-CN" altLang="en-US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上开源：</a:t>
            </a:r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https://</a:t>
            </a:r>
            <a:r>
              <a:rPr kumimoji="1" lang="en-US" altLang="zh-CN" sz="1050" dirty="0" err="1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github.com</a:t>
            </a:r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kumimoji="1" lang="en-US" altLang="zh-CN" sz="1050" dirty="0" err="1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baidu</a:t>
            </a:r>
            <a:r>
              <a:rPr kumimoji="1" lang="en-US" altLang="zh-CN" sz="1050" dirty="0">
                <a:solidFill>
                  <a:schemeClr val="bg1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/puck</a:t>
            </a:r>
            <a:endParaRPr kumimoji="1" lang="zh-CN" altLang="en-US" sz="1050" dirty="0">
              <a:solidFill>
                <a:schemeClr val="bg1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34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202" name="image 12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204" name="image 12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205" name="Object 1205"/>
            <p:cNvSpPr txBox="1"/>
            <p:nvPr/>
          </p:nvSpPr>
          <p:spPr>
            <a:xfrm>
              <a:off x="3040380" y="372363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206" name="image 12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1207" name="image 12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1208" name="Object 12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209" name="image 12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12011" name="image 12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12012" name="Object 12012"/>
          <p:cNvSpPr txBox="1"/>
          <p:nvPr/>
        </p:nvSpPr>
        <p:spPr>
          <a:xfrm>
            <a:off x="5346191" y="2848356"/>
            <a:ext cx="6593713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应用案例</a:t>
            </a:r>
            <a:endParaRPr lang="zh-CN" altLang="en-US" sz="5000" b="0" i="0" dirty="0">
              <a:solidFill>
                <a:schemeClr val="bg1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12013" name="image 12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12014" name="image 12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12015" name="image 12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502" name="image 15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03" name="Object 15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504" name="image 15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6C1749-1C2F-1DE9-7B48-C2430E63C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3868178"/>
            <a:ext cx="6946900" cy="2842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41233-AE20-89D8-D518-A14B94F2C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1373369"/>
            <a:ext cx="6946900" cy="23114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DF5003-255B-0DEF-C7EA-559FD8639F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10070">
            <a:off x="5350116" y="858591"/>
            <a:ext cx="6453756" cy="2254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F7FC20-CE59-017C-4892-C98C827690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3079">
            <a:off x="4680882" y="1094448"/>
            <a:ext cx="7385050" cy="21872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BF8F24-EEE1-62FC-D45C-F604D54AF3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4062" y="1319161"/>
            <a:ext cx="8140700" cy="3222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61991E-B406-19E8-90F2-014C2B81BB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780253">
            <a:off x="3818686" y="3097567"/>
            <a:ext cx="8282214" cy="292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B6D62B-3578-6A1A-559A-ABE6BC710E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050592">
            <a:off x="3779342" y="3796531"/>
            <a:ext cx="8523449" cy="1282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DD7C564-7F0F-40B6-2E0D-123F3BDD1B43}"/>
              </a:ext>
            </a:extLst>
          </p:cNvPr>
          <p:cNvSpPr txBox="1"/>
          <p:nvPr/>
        </p:nvSpPr>
        <p:spPr>
          <a:xfrm>
            <a:off x="459688" y="875268"/>
            <a:ext cx="6465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知识问答场景案例</a:t>
            </a:r>
          </a:p>
        </p:txBody>
      </p:sp>
    </p:spTree>
    <p:extLst>
      <p:ext uri="{BB962C8B-B14F-4D97-AF65-F5344CB8AC3E}">
        <p14:creationId xmlns:p14="http://schemas.microsoft.com/office/powerpoint/2010/main" val="138889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252095" y="0"/>
            <a:ext cx="12192000" cy="6858000"/>
            <a:chOff x="0" y="0"/>
            <a:chExt cx="12192000" cy="6858000"/>
          </a:xfrm>
        </p:grpSpPr>
        <p:pic>
          <p:nvPicPr>
            <p:cNvPr id="91502" name="image 15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03" name="Object 15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504" name="image 15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0162E1A-B205-8940-A278-20CC807E2EA5}"/>
              </a:ext>
            </a:extLst>
          </p:cNvPr>
          <p:cNvGrpSpPr/>
          <p:nvPr/>
        </p:nvGrpSpPr>
        <p:grpSpPr>
          <a:xfrm>
            <a:off x="6209267" y="1485858"/>
            <a:ext cx="4608669" cy="2814789"/>
            <a:chOff x="865031" y="1158816"/>
            <a:chExt cx="4608669" cy="281478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D700C2B-13F2-A393-926B-8A063A6358E9}"/>
                </a:ext>
              </a:extLst>
            </p:cNvPr>
            <p:cNvSpPr txBox="1"/>
            <p:nvPr/>
          </p:nvSpPr>
          <p:spPr>
            <a:xfrm>
              <a:off x="865031" y="1701188"/>
              <a:ext cx="4608669" cy="22724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高维度向量，高频查询场景</a:t>
              </a:r>
              <a:endPara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视频推荐场景：通过人群圈选、视频打标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、视频短带长和去水印等方案，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进行个性化推荐</a:t>
              </a:r>
              <a:endPara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图片审核场景：通过对比图片相似度，提升后台审核效率和准确度</a:t>
              </a:r>
              <a:endParaRPr kumimoji="1" lang="en-US" altLang="zh-Han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endPara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Alibaba PuHuiTi 3.0 55 Regular"/>
                <a:sym typeface="PingFang SC Semibold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C4AD97C-FB2E-8C34-4A82-EE247E2CB8BB}"/>
                </a:ext>
              </a:extLst>
            </p:cNvPr>
            <p:cNvGrpSpPr/>
            <p:nvPr/>
          </p:nvGrpSpPr>
          <p:grpSpPr>
            <a:xfrm>
              <a:off x="865031" y="1158816"/>
              <a:ext cx="1897955" cy="424939"/>
              <a:chOff x="865031" y="1158816"/>
              <a:chExt cx="1897955" cy="424939"/>
            </a:xfrm>
          </p:grpSpPr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6813677A-06C6-2D65-501E-2137FDECCCC9}"/>
                  </a:ext>
                </a:extLst>
              </p:cNvPr>
              <p:cNvSpPr txBox="1"/>
              <p:nvPr/>
            </p:nvSpPr>
            <p:spPr>
              <a:xfrm>
                <a:off x="865031" y="1158816"/>
                <a:ext cx="1718419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lvl="0" defTabSz="457200"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  <a:sym typeface="PingFang SC Semibold"/>
                  </a:rPr>
                  <a:t>多模态数据检索</a:t>
                </a: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BF0E0E0-C214-3B79-D6FF-23B547509498}"/>
                  </a:ext>
                </a:extLst>
              </p:cNvPr>
              <p:cNvGrpSpPr/>
              <p:nvPr/>
            </p:nvGrpSpPr>
            <p:grpSpPr>
              <a:xfrm>
                <a:off x="927100" y="1508563"/>
                <a:ext cx="1835886" cy="75192"/>
                <a:chOff x="1582252" y="4738336"/>
                <a:chExt cx="1835886" cy="75192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53D2110C-70A3-3FED-950C-C490189FCC0F}"/>
                    </a:ext>
                  </a:extLst>
                </p:cNvPr>
                <p:cNvGrpSpPr/>
                <p:nvPr/>
              </p:nvGrpSpPr>
              <p:grpSpPr>
                <a:xfrm>
                  <a:off x="2712414" y="4738336"/>
                  <a:ext cx="705724" cy="75192"/>
                  <a:chOff x="2553957" y="4611903"/>
                  <a:chExt cx="705724" cy="75192"/>
                </a:xfrm>
              </p:grpSpPr>
              <p:cxnSp>
                <p:nvCxnSpPr>
                  <p:cNvPr id="10" name="直接连接符 15">
                    <a:extLst>
                      <a:ext uri="{FF2B5EF4-FFF2-40B4-BE49-F238E27FC236}">
                        <a16:creationId xmlns:a16="http://schemas.microsoft.com/office/drawing/2014/main" id="{98F205C2-3E6D-91A5-56DF-45E95C704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5395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6">
                    <a:extLst>
                      <a:ext uri="{FF2B5EF4-FFF2-40B4-BE49-F238E27FC236}">
                        <a16:creationId xmlns:a16="http://schemas.microsoft.com/office/drawing/2014/main" id="{87C2AF2E-EDC4-B1B8-C614-4A01B91F27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899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17">
                    <a:extLst>
                      <a:ext uri="{FF2B5EF4-FFF2-40B4-BE49-F238E27FC236}">
                        <a16:creationId xmlns:a16="http://schemas.microsoft.com/office/drawing/2014/main" id="{3F8DC426-7AE0-0EC3-7BE8-21102F106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403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连接符 18">
                    <a:extLst>
                      <a:ext uri="{FF2B5EF4-FFF2-40B4-BE49-F238E27FC236}">
                        <a16:creationId xmlns:a16="http://schemas.microsoft.com/office/drawing/2014/main" id="{3DCC7B6A-BCC5-8E87-6ACA-04E488298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8907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19">
                    <a:extLst>
                      <a:ext uri="{FF2B5EF4-FFF2-40B4-BE49-F238E27FC236}">
                        <a16:creationId xmlns:a16="http://schemas.microsoft.com/office/drawing/2014/main" id="{1A14C869-7132-C4BB-C3A0-2334AADF98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3410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连接符 20">
                    <a:extLst>
                      <a:ext uri="{FF2B5EF4-FFF2-40B4-BE49-F238E27FC236}">
                        <a16:creationId xmlns:a16="http://schemas.microsoft.com/office/drawing/2014/main" id="{9D271F58-3345-D812-AB1A-E78649935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7914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接连接符 21">
                    <a:extLst>
                      <a:ext uri="{FF2B5EF4-FFF2-40B4-BE49-F238E27FC236}">
                        <a16:creationId xmlns:a16="http://schemas.microsoft.com/office/drawing/2014/main" id="{008F8ED7-800F-348A-5DE5-D504EAA678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2418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22">
                    <a:extLst>
                      <a:ext uri="{FF2B5EF4-FFF2-40B4-BE49-F238E27FC236}">
                        <a16:creationId xmlns:a16="http://schemas.microsoft.com/office/drawing/2014/main" id="{F63984E4-B95B-5AC3-2739-E3B3C42A18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922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23">
                    <a:extLst>
                      <a:ext uri="{FF2B5EF4-FFF2-40B4-BE49-F238E27FC236}">
                        <a16:creationId xmlns:a16="http://schemas.microsoft.com/office/drawing/2014/main" id="{CB9CCD38-1809-08BA-6F33-B515A2D28C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426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24">
                    <a:extLst>
                      <a:ext uri="{FF2B5EF4-FFF2-40B4-BE49-F238E27FC236}">
                        <a16:creationId xmlns:a16="http://schemas.microsoft.com/office/drawing/2014/main" id="{21936911-6804-C6A7-C9C1-28065C96AE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5929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25">
                    <a:extLst>
                      <a:ext uri="{FF2B5EF4-FFF2-40B4-BE49-F238E27FC236}">
                        <a16:creationId xmlns:a16="http://schemas.microsoft.com/office/drawing/2014/main" id="{972F9BA4-AED3-3109-A50C-825A6AD213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0433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6">
                    <a:extLst>
                      <a:ext uri="{FF2B5EF4-FFF2-40B4-BE49-F238E27FC236}">
                        <a16:creationId xmlns:a16="http://schemas.microsoft.com/office/drawing/2014/main" id="{8EA4EFBF-4AF3-F26D-AAFD-7DA35A52C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4937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7">
                    <a:extLst>
                      <a:ext uri="{FF2B5EF4-FFF2-40B4-BE49-F238E27FC236}">
                        <a16:creationId xmlns:a16="http://schemas.microsoft.com/office/drawing/2014/main" id="{C303F514-B10A-1878-BB27-E9929ED01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9441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8">
                    <a:extLst>
                      <a:ext uri="{FF2B5EF4-FFF2-40B4-BE49-F238E27FC236}">
                        <a16:creationId xmlns:a16="http://schemas.microsoft.com/office/drawing/2014/main" id="{06168B27-C262-12B6-F9B5-93603185A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945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9">
                    <a:extLst>
                      <a:ext uri="{FF2B5EF4-FFF2-40B4-BE49-F238E27FC236}">
                        <a16:creationId xmlns:a16="http://schemas.microsoft.com/office/drawing/2014/main" id="{C2423ACD-9B18-2722-DB02-D32E5A57E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8448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" name="直接连接符 14">
                  <a:extLst>
                    <a:ext uri="{FF2B5EF4-FFF2-40B4-BE49-F238E27FC236}">
                      <a16:creationId xmlns:a16="http://schemas.microsoft.com/office/drawing/2014/main" id="{682F1AB2-6806-890B-5BFD-20787C5BF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252" y="4813397"/>
                  <a:ext cx="1041236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1655507-0E34-5BD7-3AC7-9344A3EED421}"/>
              </a:ext>
            </a:extLst>
          </p:cNvPr>
          <p:cNvGrpSpPr/>
          <p:nvPr/>
        </p:nvGrpSpPr>
        <p:grpSpPr>
          <a:xfrm>
            <a:off x="5819192" y="4559075"/>
            <a:ext cx="2192607" cy="1009104"/>
            <a:chOff x="883857" y="4109415"/>
            <a:chExt cx="2192607" cy="1009104"/>
          </a:xfrm>
        </p:grpSpPr>
        <p:sp>
          <p:nvSpPr>
            <p:cNvPr id="26" name="TextBox 54">
              <a:extLst>
                <a:ext uri="{FF2B5EF4-FFF2-40B4-BE49-F238E27FC236}">
                  <a16:creationId xmlns:a16="http://schemas.microsoft.com/office/drawing/2014/main" id="{E093093F-A7DE-6B74-7F64-0AE2F4FFAC31}"/>
                </a:ext>
              </a:extLst>
            </p:cNvPr>
            <p:cNvSpPr txBox="1"/>
            <p:nvPr/>
          </p:nvSpPr>
          <p:spPr>
            <a:xfrm>
              <a:off x="883857" y="4109415"/>
              <a:ext cx="219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en-US" altLang="zh-CN" sz="28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cs typeface="Arial" panose="020B0604020202020204" pitchFamily="34" charset="0"/>
                </a:rPr>
                <a:t>2048</a:t>
              </a:r>
              <a:r>
                <a:rPr lang="zh-CN" altLang="en-US" sz="28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cs typeface="Arial" panose="020B0604020202020204" pitchFamily="34" charset="0"/>
                </a:rPr>
                <a:t>维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Alibaba PuHuiTi 3.0 55 Regular"/>
                <a:cs typeface="Arial" panose="020B0604020202020204" pitchFamily="34" charset="0"/>
              </a:endParaRPr>
            </a:p>
          </p:txBody>
        </p:sp>
        <p:sp>
          <p:nvSpPr>
            <p:cNvPr id="27" name="Shape 751">
              <a:extLst>
                <a:ext uri="{FF2B5EF4-FFF2-40B4-BE49-F238E27FC236}">
                  <a16:creationId xmlns:a16="http://schemas.microsoft.com/office/drawing/2014/main" id="{74E19FC7-2D8E-A0FB-414E-F50275909EDD}"/>
                </a:ext>
              </a:extLst>
            </p:cNvPr>
            <p:cNvSpPr txBox="1"/>
            <p:nvPr/>
          </p:nvSpPr>
          <p:spPr>
            <a:xfrm>
              <a:off x="1251467" y="4723088"/>
              <a:ext cx="1457387" cy="395431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向量维度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50E0DBE-4A9F-E43F-6178-3748822307DA}"/>
              </a:ext>
            </a:extLst>
          </p:cNvPr>
          <p:cNvGrpSpPr/>
          <p:nvPr/>
        </p:nvGrpSpPr>
        <p:grpSpPr>
          <a:xfrm>
            <a:off x="8833375" y="4556414"/>
            <a:ext cx="2192607" cy="1009104"/>
            <a:chOff x="883857" y="4109415"/>
            <a:chExt cx="2192607" cy="1009104"/>
          </a:xfrm>
        </p:grpSpPr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62D73DF9-0DD5-353D-A98A-D8EF5419BBB9}"/>
                </a:ext>
              </a:extLst>
            </p:cNvPr>
            <p:cNvSpPr txBox="1"/>
            <p:nvPr/>
          </p:nvSpPr>
          <p:spPr>
            <a:xfrm>
              <a:off x="883857" y="4109415"/>
              <a:ext cx="219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en-US" altLang="zh-CN" sz="28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cs typeface="Arial" panose="020B0604020202020204" pitchFamily="34" charset="0"/>
                </a:rPr>
                <a:t>300+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Alibaba PuHuiTi 3.0 55 Regular"/>
                <a:cs typeface="Arial" panose="020B0604020202020204" pitchFamily="34" charset="0"/>
              </a:endParaRPr>
            </a:p>
          </p:txBody>
        </p:sp>
        <p:sp>
          <p:nvSpPr>
            <p:cNvPr id="30" name="Shape 751">
              <a:extLst>
                <a:ext uri="{FF2B5EF4-FFF2-40B4-BE49-F238E27FC236}">
                  <a16:creationId xmlns:a16="http://schemas.microsoft.com/office/drawing/2014/main" id="{E7BEB825-27A8-BE9A-3C94-43179D298003}"/>
                </a:ext>
              </a:extLst>
            </p:cNvPr>
            <p:cNvSpPr txBox="1"/>
            <p:nvPr/>
          </p:nvSpPr>
          <p:spPr>
            <a:xfrm>
              <a:off x="1170598" y="4723088"/>
              <a:ext cx="1457387" cy="395431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查询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QPS</a:t>
              </a:r>
              <a:endParaRPr lang="zh-CN" altLang="en-US" sz="1200" dirty="0">
                <a:solidFill>
                  <a:schemeClr val="bg1"/>
                </a:solidFill>
                <a:latin typeface="Microsoft YaHei" charset="-122"/>
                <a:ea typeface="Alibaba PuHuiTi 3.0 55 Regular"/>
                <a:cs typeface="Microsoft YaHei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E75ACB-4921-4E84-787A-F1687F02D2BC}"/>
              </a:ext>
            </a:extLst>
          </p:cNvPr>
          <p:cNvGrpSpPr/>
          <p:nvPr/>
        </p:nvGrpSpPr>
        <p:grpSpPr>
          <a:xfrm>
            <a:off x="7357257" y="4553753"/>
            <a:ext cx="2192607" cy="1009104"/>
            <a:chOff x="883857" y="4109415"/>
            <a:chExt cx="2192607" cy="1009104"/>
          </a:xfrm>
        </p:grpSpPr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C82D3F38-AEAE-EDC5-FABD-980580B20DAC}"/>
                </a:ext>
              </a:extLst>
            </p:cNvPr>
            <p:cNvSpPr txBox="1"/>
            <p:nvPr/>
          </p:nvSpPr>
          <p:spPr>
            <a:xfrm>
              <a:off x="883857" y="4109415"/>
              <a:ext cx="219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zh-CN" altLang="en-US" sz="28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  <a:cs typeface="Arial" panose="020B0604020202020204" pitchFamily="34" charset="0"/>
                </a:rPr>
                <a:t>千万级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Alibaba PuHuiTi 3.0 55 Regular"/>
                <a:cs typeface="Arial" panose="020B0604020202020204" pitchFamily="34" charset="0"/>
              </a:endParaRPr>
            </a:p>
          </p:txBody>
        </p:sp>
        <p:sp>
          <p:nvSpPr>
            <p:cNvPr id="33" name="Shape 751">
              <a:extLst>
                <a:ext uri="{FF2B5EF4-FFF2-40B4-BE49-F238E27FC236}">
                  <a16:creationId xmlns:a16="http://schemas.microsoft.com/office/drawing/2014/main" id="{E6CC365C-8D2D-5308-6CC0-B8583ED7A627}"/>
                </a:ext>
              </a:extLst>
            </p:cNvPr>
            <p:cNvSpPr txBox="1"/>
            <p:nvPr/>
          </p:nvSpPr>
          <p:spPr>
            <a:xfrm>
              <a:off x="1170598" y="4723088"/>
              <a:ext cx="1457387" cy="395431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数据量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AD6A38-D86E-6887-9582-4748DCFD7EA9}"/>
              </a:ext>
            </a:extLst>
          </p:cNvPr>
          <p:cNvGrpSpPr/>
          <p:nvPr/>
        </p:nvGrpSpPr>
        <p:grpSpPr>
          <a:xfrm>
            <a:off x="697985" y="1485858"/>
            <a:ext cx="4845551" cy="5140029"/>
            <a:chOff x="6405592" y="1642269"/>
            <a:chExt cx="4845551" cy="5140029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601DEB2-3569-1174-39B3-1FBFBFB0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38090" y="2210874"/>
              <a:ext cx="694340" cy="659623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FE896E56-8EF2-D571-6A3A-FBE4A995E130}"/>
                </a:ext>
              </a:extLst>
            </p:cNvPr>
            <p:cNvSpPr txBox="1"/>
            <p:nvPr/>
          </p:nvSpPr>
          <p:spPr>
            <a:xfrm>
              <a:off x="9142560" y="3042158"/>
              <a:ext cx="552517" cy="3163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100" kern="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BES</a:t>
              </a:r>
              <a:endParaRPr lang="zh-CN" altLang="en-US" sz="1100" kern="0" dirty="0">
                <a:solidFill>
                  <a:schemeClr val="bg1"/>
                </a:solidFill>
                <a:latin typeface="Microsoft YaHei" charset="-122"/>
                <a:ea typeface="Alibaba PuHuiTi 3.0 55 Regular"/>
                <a:cs typeface="Microsoft YaHei" charset="-122"/>
              </a:endParaRPr>
            </a:p>
          </p:txBody>
        </p:sp>
        <p:cxnSp>
          <p:nvCxnSpPr>
            <p:cNvPr id="37" name="肘形连接符 36">
              <a:extLst>
                <a:ext uri="{FF2B5EF4-FFF2-40B4-BE49-F238E27FC236}">
                  <a16:creationId xmlns:a16="http://schemas.microsoft.com/office/drawing/2014/main" id="{72FCCC6E-2CE6-00BA-5C06-EAC66E946862}"/>
                </a:ext>
              </a:extLst>
            </p:cNvPr>
            <p:cNvCxnSpPr>
              <a:cxnSpLocks/>
              <a:stCxn id="46" idx="3"/>
              <a:endCxn id="48" idx="3"/>
            </p:cNvCxnSpPr>
            <p:nvPr/>
          </p:nvCxnSpPr>
          <p:spPr>
            <a:xfrm>
              <a:off x="6820241" y="1908581"/>
              <a:ext cx="33405" cy="1380361"/>
            </a:xfrm>
            <a:prstGeom prst="bentConnector3">
              <a:avLst>
                <a:gd name="adj1" fmla="val 784329"/>
              </a:avLst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992C0C02-C449-6B20-600E-2A60C198D745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6853646" y="2615543"/>
              <a:ext cx="942625" cy="8383"/>
            </a:xfrm>
            <a:prstGeom prst="straightConnector1">
              <a:avLst/>
            </a:prstGeom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BA33259B-832E-A38F-0767-B74C29007D85}"/>
                </a:ext>
              </a:extLst>
            </p:cNvPr>
            <p:cNvCxnSpPr>
              <a:cxnSpLocks/>
            </p:cNvCxnSpPr>
            <p:nvPr/>
          </p:nvCxnSpPr>
          <p:spPr>
            <a:xfrm>
              <a:off x="8445068" y="2619281"/>
              <a:ext cx="623795" cy="1439"/>
            </a:xfrm>
            <a:prstGeom prst="straightConnector1">
              <a:avLst/>
            </a:prstGeom>
            <a:noFill/>
            <a:ln w="12700" cap="flat" cmpd="sng" algn="ctr">
              <a:solidFill>
                <a:srgbClr val="3F82A7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410F2B0-01B7-5B1D-79AB-B1F5E7089869}"/>
                </a:ext>
              </a:extLst>
            </p:cNvPr>
            <p:cNvSpPr txBox="1"/>
            <p:nvPr/>
          </p:nvSpPr>
          <p:spPr>
            <a:xfrm>
              <a:off x="7234890" y="2377705"/>
              <a:ext cx="868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Extract</a:t>
              </a:r>
              <a:endPara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2784221-26F4-3C87-CFDA-DE342D306653}"/>
                </a:ext>
              </a:extLst>
            </p:cNvPr>
            <p:cNvSpPr txBox="1"/>
            <p:nvPr/>
          </p:nvSpPr>
          <p:spPr>
            <a:xfrm>
              <a:off x="7712509" y="2037699"/>
              <a:ext cx="868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Transform</a:t>
              </a:r>
              <a:endPara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0EC32FC-88D8-2683-2CBF-92463C561BB0}"/>
                </a:ext>
              </a:extLst>
            </p:cNvPr>
            <p:cNvSpPr txBox="1"/>
            <p:nvPr/>
          </p:nvSpPr>
          <p:spPr>
            <a:xfrm>
              <a:off x="8543417" y="2364657"/>
              <a:ext cx="868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Load</a:t>
              </a:r>
              <a:endParaRPr kumimoji="1"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8C386EF6-8B9C-6AF0-2391-E27C69441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8211" y="2612127"/>
              <a:ext cx="444609" cy="10604"/>
            </a:xfrm>
            <a:prstGeom prst="straightConnector1">
              <a:avLst/>
            </a:prstGeom>
            <a:noFill/>
            <a:ln w="12700" cap="flat" cmpd="sng" algn="ctr">
              <a:solidFill>
                <a:srgbClr val="3F82A7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96159593-65C7-B02F-80FA-4F2851E68011}"/>
                </a:ext>
              </a:extLst>
            </p:cNvPr>
            <p:cNvSpPr txBox="1"/>
            <p:nvPr/>
          </p:nvSpPr>
          <p:spPr>
            <a:xfrm>
              <a:off x="10216622" y="3005026"/>
              <a:ext cx="929170" cy="32105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100" kern="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平台应用</a:t>
              </a:r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5C122031-3205-1AE2-7795-BD4EB1DB3909}"/>
                </a:ext>
              </a:extLst>
            </p:cNvPr>
            <p:cNvSpPr txBox="1"/>
            <p:nvPr/>
          </p:nvSpPr>
          <p:spPr>
            <a:xfrm>
              <a:off x="7551640" y="3034321"/>
              <a:ext cx="1138295" cy="32105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100" kern="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多模态数据</a:t>
              </a:r>
              <a:r>
                <a:rPr lang="en-US" altLang="zh-CN" sz="1100" kern="0" dirty="0">
                  <a:solidFill>
                    <a:schemeClr val="bg1"/>
                  </a:solidFill>
                  <a:latin typeface="Microsoft YaHei" charset="-122"/>
                  <a:ea typeface="Alibaba PuHuiTi 3.0 55 Regular"/>
                  <a:cs typeface="Microsoft YaHei" charset="-122"/>
                </a:rPr>
                <a:t>ETL</a:t>
              </a:r>
              <a:endParaRPr lang="zh-CN" altLang="en-US" sz="1100" kern="0" dirty="0">
                <a:solidFill>
                  <a:schemeClr val="bg1"/>
                </a:solidFill>
                <a:latin typeface="Microsoft YaHei" charset="-122"/>
                <a:ea typeface="Alibaba PuHuiTi 3.0 55 Regular"/>
                <a:cs typeface="Microsoft YaHei" charset="-122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8C6713E-B3B5-42A6-5709-33C55489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174" y="1642269"/>
              <a:ext cx="405067" cy="532623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C4CC921-F501-8D14-5307-0FA5A393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592" y="2371948"/>
              <a:ext cx="448054" cy="48719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2AE3756-EA86-178B-0995-51E460D63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811" y="3067524"/>
              <a:ext cx="442835" cy="442835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1D644BF-F1D1-84E9-9027-C939E249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840" y="2295224"/>
              <a:ext cx="596822" cy="59682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6CD4619-C86E-F24B-7C71-A82D8BB0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686" y="2227693"/>
              <a:ext cx="642804" cy="642804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EAEB32C-16AC-D7ED-6A61-145ECD24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569930" y="4045266"/>
              <a:ext cx="2381847" cy="1378944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7CE9A7F-FE38-8C3E-C9D9-D7A60425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106067" y="4075594"/>
              <a:ext cx="2019380" cy="2706704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23F35EE-60B3-8832-B428-30D30351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92590" y="5428944"/>
              <a:ext cx="2359187" cy="1272077"/>
            </a:xfrm>
            <a:prstGeom prst="rect">
              <a:avLst/>
            </a:prstGeom>
          </p:spPr>
        </p:pic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C3FE38F3-A62D-87AE-7ACE-434097BAC8E0}"/>
                </a:ext>
              </a:extLst>
            </p:cNvPr>
            <p:cNvCxnSpPr/>
            <p:nvPr/>
          </p:nvCxnSpPr>
          <p:spPr>
            <a:xfrm>
              <a:off x="6415174" y="3765351"/>
              <a:ext cx="4835969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365D53A2-0466-779C-8E8C-E25F622C8B71}"/>
              </a:ext>
            </a:extLst>
          </p:cNvPr>
          <p:cNvSpPr txBox="1"/>
          <p:nvPr/>
        </p:nvSpPr>
        <p:spPr>
          <a:xfrm>
            <a:off x="595219" y="979898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多模态数据检索场景案例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9135727-5C80-714B-1CE1-C88854885593}"/>
              </a:ext>
            </a:extLst>
          </p:cNvPr>
          <p:cNvSpPr/>
          <p:nvPr/>
        </p:nvSpPr>
        <p:spPr>
          <a:xfrm>
            <a:off x="6085222" y="1268374"/>
            <a:ext cx="4994144" cy="4468395"/>
          </a:xfrm>
          <a:prstGeom prst="rect">
            <a:avLst/>
          </a:prstGeom>
          <a:solidFill>
            <a:schemeClr val="bg1">
              <a:lumMod val="95000"/>
              <a:alpha val="130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Alibaba PuHuiTi 3.0 55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4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3634994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996053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996053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996053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4638802"/>
            <a:ext cx="267081" cy="496062"/>
          </a:xfrm>
          <a:prstGeom prst="rect">
            <a:avLst/>
          </a:prstGeom>
        </p:spPr>
      </p:pic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170497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600700" y="1772920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向量数据库应用概述</a:t>
            </a:r>
            <a:endParaRPr lang="zh-CN" altLang="en-US" sz="3200" b="0" i="0" dirty="0">
              <a:solidFill>
                <a:schemeClr val="bg1"/>
              </a:solid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600700" y="2685415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工程实践</a:t>
            </a: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600700" y="3587115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solidFill>
                  <a:schemeClr val="bg1"/>
                </a:solid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应用案例</a:t>
            </a: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4500626"/>
            <a:ext cx="3771011" cy="816991"/>
          </a:xfrm>
          <a:prstGeom prst="rect">
            <a:avLst/>
          </a:prstGeom>
        </p:spPr>
      </p:pic>
      <p:pic>
        <p:nvPicPr>
          <p:cNvPr id="9204" name="image 204"/>
          <p:cNvPicPr>
            <a:picLocks noChangeAspect="1"/>
          </p:cNvPicPr>
          <p:nvPr/>
        </p:nvPicPr>
        <p:blipFill>
          <a:blip r:embed="rId15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 dirty="0">
                <a:blipFill>
                  <a:blip r:embed="rId1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blipFill>
                  <a:blip r:embed="rId6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blipFill>
                <a:blip r:embed="rId6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感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谢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观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看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/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5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4011" name="image 4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35270" y="2237740"/>
            <a:ext cx="4263898" cy="1773427"/>
          </a:xfrm>
          <a:prstGeom prst="rect">
            <a:avLst/>
          </a:prstGeom>
        </p:spPr>
      </p:pic>
      <p:pic>
        <p:nvPicPr>
          <p:cNvPr id="94013" name="image 4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2" y="2848356"/>
            <a:ext cx="5768122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向量数据库应用概述</a:t>
            </a:r>
            <a:endParaRPr lang="zh-CN" altLang="en-US" sz="5000" b="0" i="0" dirty="0">
              <a:solidFill>
                <a:srgbClr val="FFFFFF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4014" name="image 4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502" name="image 5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128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AA2F1B-8788-F62B-B3EA-23B4992A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8" y="2903041"/>
            <a:ext cx="4787280" cy="3075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96DF57-531C-0E15-776E-FD5AB5E8E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95" y="3298360"/>
            <a:ext cx="2500897" cy="24169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3CD4B4-EC2B-DE5B-0851-BC1BBCB8B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259" y="3442767"/>
            <a:ext cx="3321011" cy="2128135"/>
          </a:xfrm>
          <a:prstGeom prst="rect">
            <a:avLst/>
          </a:prstGeom>
        </p:spPr>
      </p:pic>
      <p:pic>
        <p:nvPicPr>
          <p:cNvPr id="9503" name="image 503"/>
          <p:cNvPicPr>
            <a:picLocks noChangeAspect="1"/>
          </p:cNvPicPr>
          <p:nvPr/>
        </p:nvPicPr>
        <p:blipFill>
          <a:blip r:embed="rId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pic>
        <p:nvPicPr>
          <p:cNvPr id="9504" name="image 50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40380" y="372364"/>
            <a:ext cx="3937635" cy="28067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3213735" y="422910"/>
            <a:ext cx="3938270" cy="2762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 dirty="0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ACBAC5-048B-853E-E1EB-6D09712AF9E8}"/>
              </a:ext>
            </a:extLst>
          </p:cNvPr>
          <p:cNvSpPr txBox="1"/>
          <p:nvPr/>
        </p:nvSpPr>
        <p:spPr>
          <a:xfrm>
            <a:off x="974785" y="1538715"/>
            <a:ext cx="10681584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defTabSz="457200">
              <a:lnSpc>
                <a:spcPct val="150000"/>
              </a:lnSpc>
              <a:spcBef>
                <a:spcPts val="600"/>
              </a:spcBef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Alibaba PuHuiTi 3.0 105 Heavy"/>
                <a:ea typeface="Alibaba PuHuiTi 3.0 55 Regular"/>
              </a:rPr>
              <a:t>在大模型出现之前，向量检索这项技术就已经发展成熟</a:t>
            </a:r>
          </a:p>
          <a:p>
            <a:pPr marL="177800" defTabSz="457200">
              <a:lnSpc>
                <a:spcPct val="150000"/>
              </a:lnSpc>
              <a:spcBef>
                <a:spcPts val="600"/>
              </a:spcBef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Alibaba PuHuiTi 3.0 105 Heavy"/>
                <a:ea typeface="Alibaba PuHuiTi 3.0 55 Regular"/>
              </a:rPr>
              <a:t>随着深度学习技术广泛应用于图片、音频、视频搜索、推荐，语义检索，文本问答，人脸识别等领域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0D2E62-D944-2392-13FF-C42B52BD038C}"/>
              </a:ext>
            </a:extLst>
          </p:cNvPr>
          <p:cNvSpPr txBox="1"/>
          <p:nvPr/>
        </p:nvSpPr>
        <p:spPr>
          <a:xfrm>
            <a:off x="721348" y="10486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传统应用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502" name="image 5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128"/>
            <a:ext cx="12192000" cy="6858000"/>
          </a:xfrm>
          <a:prstGeom prst="rect">
            <a:avLst/>
          </a:prstGeom>
        </p:spPr>
      </p:pic>
      <p:pic>
        <p:nvPicPr>
          <p:cNvPr id="9503" name="image 503"/>
          <p:cNvPicPr>
            <a:picLocks noChangeAspect="1"/>
          </p:cNvPicPr>
          <p:nvPr/>
        </p:nvPicPr>
        <p:blipFill>
          <a:blip r:embed="rId4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pic>
        <p:nvPicPr>
          <p:cNvPr id="9504" name="image 5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40380" y="372364"/>
            <a:ext cx="3937635" cy="28067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3213735" y="422910"/>
            <a:ext cx="3938270" cy="2762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6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9506" name="image 5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7075" y="1706626"/>
            <a:ext cx="3323082" cy="4316984"/>
          </a:xfrm>
          <a:prstGeom prst="rect">
            <a:avLst/>
          </a:prstGeom>
        </p:spPr>
      </p:pic>
      <p:pic>
        <p:nvPicPr>
          <p:cNvPr id="9507" name="image 5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43349" y="1706626"/>
            <a:ext cx="3323082" cy="4316984"/>
          </a:xfrm>
          <a:prstGeom prst="rect">
            <a:avLst/>
          </a:prstGeom>
        </p:spPr>
      </p:pic>
      <p:pic>
        <p:nvPicPr>
          <p:cNvPr id="9508" name="image 5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93532" y="1706626"/>
            <a:ext cx="3323082" cy="4316984"/>
          </a:xfrm>
          <a:prstGeom prst="rect">
            <a:avLst/>
          </a:prstGeom>
        </p:spPr>
      </p:pic>
      <p:pic>
        <p:nvPicPr>
          <p:cNvPr id="9509" name="image 50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99458" y="4281170"/>
            <a:ext cx="2569666" cy="1155827"/>
          </a:xfrm>
          <a:prstGeom prst="rect">
            <a:avLst/>
          </a:prstGeom>
        </p:spPr>
      </p:pic>
      <p:sp>
        <p:nvSpPr>
          <p:cNvPr id="5010" name="Object 5010"/>
          <p:cNvSpPr txBox="1"/>
          <p:nvPr/>
        </p:nvSpPr>
        <p:spPr>
          <a:xfrm>
            <a:off x="1162154" y="4290695"/>
            <a:ext cx="2528103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匹配提示词库，问题更精准，结果质量更高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缓存结果，降低算力消耗</a:t>
            </a:r>
          </a:p>
        </p:txBody>
      </p:sp>
      <p:pic>
        <p:nvPicPr>
          <p:cNvPr id="95011" name="image 5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36600" y="3416808"/>
            <a:ext cx="3304032" cy="456565"/>
          </a:xfrm>
          <a:prstGeom prst="rect">
            <a:avLst/>
          </a:prstGeom>
        </p:spPr>
      </p:pic>
      <p:sp>
        <p:nvSpPr>
          <p:cNvPr id="5012" name="Object 5012"/>
          <p:cNvSpPr txBox="1"/>
          <p:nvPr/>
        </p:nvSpPr>
        <p:spPr>
          <a:xfrm>
            <a:off x="735965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提示词工程</a:t>
            </a:r>
          </a:p>
        </p:txBody>
      </p:sp>
      <p:pic>
        <p:nvPicPr>
          <p:cNvPr id="95013" name="image 5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15859" y="4281170"/>
            <a:ext cx="2569666" cy="1155827"/>
          </a:xfrm>
          <a:prstGeom prst="rect">
            <a:avLst/>
          </a:prstGeom>
        </p:spPr>
      </p:pic>
      <p:sp>
        <p:nvSpPr>
          <p:cNvPr id="5014" name="Object 5014"/>
          <p:cNvSpPr txBox="1"/>
          <p:nvPr/>
        </p:nvSpPr>
        <p:spPr>
          <a:xfrm>
            <a:off x="4868395" y="4290695"/>
            <a:ext cx="2528103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时效性内容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私域知识库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会话长记忆</a:t>
            </a:r>
          </a:p>
        </p:txBody>
      </p:sp>
      <p:pic>
        <p:nvPicPr>
          <p:cNvPr id="95015" name="image 5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52874" y="3416808"/>
            <a:ext cx="3304032" cy="456565"/>
          </a:xfrm>
          <a:prstGeom prst="rect">
            <a:avLst/>
          </a:prstGeom>
        </p:spPr>
      </p:pic>
      <p:sp>
        <p:nvSpPr>
          <p:cNvPr id="5016" name="Object 5016"/>
          <p:cNvSpPr txBox="1"/>
          <p:nvPr/>
        </p:nvSpPr>
        <p:spPr>
          <a:xfrm>
            <a:off x="4452239" y="3437128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知识补充</a:t>
            </a:r>
          </a:p>
        </p:txBody>
      </p:sp>
      <p:pic>
        <p:nvPicPr>
          <p:cNvPr id="95017" name="image 50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565915" y="4281170"/>
            <a:ext cx="2569666" cy="1155827"/>
          </a:xfrm>
          <a:prstGeom prst="rect">
            <a:avLst/>
          </a:prstGeom>
        </p:spPr>
      </p:pic>
      <p:sp>
        <p:nvSpPr>
          <p:cNvPr id="5018" name="Object 5018"/>
          <p:cNvSpPr txBox="1"/>
          <p:nvPr/>
        </p:nvSpPr>
        <p:spPr>
          <a:xfrm>
            <a:off x="8618451" y="4290695"/>
            <a:ext cx="2528103" cy="1143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内容正确性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  <a:p>
            <a:pPr marL="342900" lvl="0" indent="-342900" defTabSz="457200"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Alibaba PuHuiTi 3.0 55 Regular"/>
                <a:sym typeface="PingFang SC Semibold"/>
              </a:rPr>
              <a:t>幻觉修正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Alibaba PuHuiTi 3.0 55 Regular"/>
              <a:sym typeface="PingFang SC Semibold"/>
            </a:endParaRPr>
          </a:p>
        </p:txBody>
      </p:sp>
      <p:pic>
        <p:nvPicPr>
          <p:cNvPr id="95019" name="image 50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03057" y="3416808"/>
            <a:ext cx="3304032" cy="456565"/>
          </a:xfrm>
          <a:prstGeom prst="rect">
            <a:avLst/>
          </a:prstGeom>
        </p:spPr>
      </p:pic>
      <p:sp>
        <p:nvSpPr>
          <p:cNvPr id="5020" name="Object 5020"/>
          <p:cNvSpPr txBox="1"/>
          <p:nvPr/>
        </p:nvSpPr>
        <p:spPr>
          <a:xfrm>
            <a:off x="8202422" y="3426333"/>
            <a:ext cx="3276600" cy="444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1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推理干预</a:t>
            </a:r>
          </a:p>
        </p:txBody>
      </p:sp>
      <p:pic>
        <p:nvPicPr>
          <p:cNvPr id="95024" name="image 502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831380" y="4099433"/>
            <a:ext cx="2297574" cy="19050"/>
          </a:xfrm>
          <a:prstGeom prst="rect">
            <a:avLst/>
          </a:prstGeom>
        </p:spPr>
      </p:pic>
      <p:pic>
        <p:nvPicPr>
          <p:cNvPr id="95025" name="image 50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943402" y="4099433"/>
            <a:ext cx="2297574" cy="19050"/>
          </a:xfrm>
          <a:prstGeom prst="rect">
            <a:avLst/>
          </a:prstGeom>
        </p:spPr>
      </p:pic>
      <p:pic>
        <p:nvPicPr>
          <p:cNvPr id="95026" name="image 502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4466" y="4099433"/>
            <a:ext cx="2297574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C4665C-A795-5571-2A69-B048754F10A9}"/>
              </a:ext>
            </a:extLst>
          </p:cNvPr>
          <p:cNvSpPr txBox="1"/>
          <p:nvPr/>
        </p:nvSpPr>
        <p:spPr>
          <a:xfrm>
            <a:off x="714720" y="1040427"/>
            <a:ext cx="618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大模型中的向量检索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图形 5" descr="Cmd 终端 纯色填充">
            <a:extLst>
              <a:ext uri="{FF2B5EF4-FFF2-40B4-BE49-F238E27FC236}">
                <a16:creationId xmlns:a16="http://schemas.microsoft.com/office/drawing/2014/main" id="{7B689166-25D9-0D2F-FF03-817AF3F782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3937" y="2256885"/>
            <a:ext cx="1180655" cy="1180655"/>
          </a:xfrm>
          <a:prstGeom prst="rect">
            <a:avLst/>
          </a:prstGeom>
        </p:spPr>
      </p:pic>
      <p:pic>
        <p:nvPicPr>
          <p:cNvPr id="10" name="图形 9" descr="剪贴板 纯色填充">
            <a:extLst>
              <a:ext uri="{FF2B5EF4-FFF2-40B4-BE49-F238E27FC236}">
                <a16:creationId xmlns:a16="http://schemas.microsoft.com/office/drawing/2014/main" id="{AF13DF95-49EC-B017-EDB0-9E5DD0CFE2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0686" y="2355658"/>
            <a:ext cx="1228725" cy="1038924"/>
          </a:xfrm>
          <a:prstGeom prst="rect">
            <a:avLst/>
          </a:prstGeom>
        </p:spPr>
      </p:pic>
      <p:pic>
        <p:nvPicPr>
          <p:cNvPr id="12" name="图形 11" descr="大脑 纯色填充">
            <a:extLst>
              <a:ext uri="{FF2B5EF4-FFF2-40B4-BE49-F238E27FC236}">
                <a16:creationId xmlns:a16="http://schemas.microsoft.com/office/drawing/2014/main" id="{1FEAA15C-33CD-1DFC-4591-D102AFB661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8271" y="2311907"/>
            <a:ext cx="1104901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7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" name="image 5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502" name="image 50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508"/>
            <a:ext cx="12192000" cy="6858000"/>
          </a:xfrm>
          <a:prstGeom prst="rect">
            <a:avLst/>
          </a:prstGeom>
        </p:spPr>
      </p:pic>
      <p:pic>
        <p:nvPicPr>
          <p:cNvPr id="9503" name="image 503"/>
          <p:cNvPicPr>
            <a:picLocks noChangeAspect="1"/>
          </p:cNvPicPr>
          <p:nvPr/>
        </p:nvPicPr>
        <p:blipFill>
          <a:blip r:embed="rId5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pic>
        <p:nvPicPr>
          <p:cNvPr id="9504" name="image 5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40380" y="372364"/>
            <a:ext cx="3937635" cy="280670"/>
          </a:xfrm>
          <a:prstGeom prst="rect">
            <a:avLst/>
          </a:prstGeom>
        </p:spPr>
      </p:pic>
      <p:sp>
        <p:nvSpPr>
          <p:cNvPr id="505" name="Object 505"/>
          <p:cNvSpPr txBox="1"/>
          <p:nvPr/>
        </p:nvSpPr>
        <p:spPr>
          <a:xfrm>
            <a:off x="3213735" y="422910"/>
            <a:ext cx="3938270" cy="2762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C4665C-A795-5571-2A69-B048754F10A9}"/>
              </a:ext>
            </a:extLst>
          </p:cNvPr>
          <p:cNvSpPr txBox="1"/>
          <p:nvPr/>
        </p:nvSpPr>
        <p:spPr>
          <a:xfrm>
            <a:off x="714720" y="1040427"/>
            <a:ext cx="618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</a:rPr>
              <a:t>向量数据库的典型应用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4995" name="组合 94994">
            <a:extLst>
              <a:ext uri="{FF2B5EF4-FFF2-40B4-BE49-F238E27FC236}">
                <a16:creationId xmlns:a16="http://schemas.microsoft.com/office/drawing/2014/main" id="{E8D97DF6-2EE2-FF4A-BD97-67474CC1EF0A}"/>
              </a:ext>
            </a:extLst>
          </p:cNvPr>
          <p:cNvGrpSpPr/>
          <p:nvPr/>
        </p:nvGrpSpPr>
        <p:grpSpPr>
          <a:xfrm>
            <a:off x="972255" y="2110532"/>
            <a:ext cx="10647537" cy="4223657"/>
            <a:chOff x="709870" y="2525486"/>
            <a:chExt cx="10647537" cy="422365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43D50267-9CBD-C6A6-A884-E26D9DAD0DD8}"/>
                </a:ext>
              </a:extLst>
            </p:cNvPr>
            <p:cNvSpPr/>
            <p:nvPr/>
          </p:nvSpPr>
          <p:spPr>
            <a:xfrm>
              <a:off x="709870" y="4807559"/>
              <a:ext cx="1090750" cy="42511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实时新闻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9153072-BA33-556E-3B40-E6F107B63097}"/>
                </a:ext>
              </a:extLst>
            </p:cNvPr>
            <p:cNvSpPr/>
            <p:nvPr/>
          </p:nvSpPr>
          <p:spPr>
            <a:xfrm>
              <a:off x="720086" y="5410190"/>
              <a:ext cx="1090750" cy="42511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专业知识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1B304536-5BF1-B488-B8EF-7E4D2B57C2F3}"/>
                </a:ext>
              </a:extLst>
            </p:cNvPr>
            <p:cNvSpPr/>
            <p:nvPr/>
          </p:nvSpPr>
          <p:spPr>
            <a:xfrm>
              <a:off x="720086" y="6032393"/>
              <a:ext cx="1090750" cy="42511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行业资料</a:t>
              </a: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8510A6CA-2C44-AFE9-3EA0-D4B4C99595A3}"/>
                </a:ext>
              </a:extLst>
            </p:cNvPr>
            <p:cNvSpPr/>
            <p:nvPr/>
          </p:nvSpPr>
          <p:spPr>
            <a:xfrm>
              <a:off x="1870370" y="5004458"/>
              <a:ext cx="185055" cy="130235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5" name="右箭头 14">
              <a:extLst>
                <a:ext uri="{FF2B5EF4-FFF2-40B4-BE49-F238E27FC236}">
                  <a16:creationId xmlns:a16="http://schemas.microsoft.com/office/drawing/2014/main" id="{E2455AA1-7A49-7AB2-5EF2-D49A4D6F85B2}"/>
                </a:ext>
              </a:extLst>
            </p:cNvPr>
            <p:cNvSpPr/>
            <p:nvPr/>
          </p:nvSpPr>
          <p:spPr>
            <a:xfrm>
              <a:off x="2103403" y="5465191"/>
              <a:ext cx="631371" cy="37011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54E0730E-DBF7-C507-8EA1-8BEE94227B6C}"/>
                </a:ext>
              </a:extLst>
            </p:cNvPr>
            <p:cNvSpPr/>
            <p:nvPr/>
          </p:nvSpPr>
          <p:spPr>
            <a:xfrm>
              <a:off x="5200914" y="5332817"/>
              <a:ext cx="1807029" cy="6434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向量数据库</a:t>
              </a:r>
            </a:p>
          </p:txBody>
        </p:sp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678D49E9-2283-1A24-928A-9AFC499B428B}"/>
                </a:ext>
              </a:extLst>
            </p:cNvPr>
            <p:cNvSpPr/>
            <p:nvPr/>
          </p:nvSpPr>
          <p:spPr>
            <a:xfrm>
              <a:off x="4313992" y="5465185"/>
              <a:ext cx="631371" cy="37011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36AF01B4-227C-DD3D-EF0E-3FC34C4A0D94}"/>
                </a:ext>
              </a:extLst>
            </p:cNvPr>
            <p:cNvSpPr/>
            <p:nvPr/>
          </p:nvSpPr>
          <p:spPr>
            <a:xfrm>
              <a:off x="6805177" y="2975979"/>
              <a:ext cx="1807029" cy="7971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AI Agents</a:t>
              </a:r>
            </a:p>
            <a:p>
              <a:pPr algn="ctr"/>
              <a:r>
                <a:rPr kumimoji="1"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(</a:t>
              </a:r>
              <a:r>
                <a:rPr kumimoji="1" lang="en-US" altLang="zh-CN" sz="1200" dirty="0" err="1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LangChain</a:t>
              </a:r>
              <a:r>
                <a:rPr kumimoji="1"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/</a:t>
              </a:r>
              <a:r>
                <a:rPr kumimoji="1" lang="en-US" altLang="zh-CN" sz="1200" dirty="0" err="1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AutoGPT</a:t>
              </a:r>
              <a:r>
                <a:rPr kumimoji="1"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/</a:t>
              </a:r>
              <a:r>
                <a:rPr kumimoji="1" lang="en-US" altLang="zh-CN" sz="1200" dirty="0" err="1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LlamaIndex</a:t>
              </a:r>
              <a:r>
                <a:rPr kumimoji="1" lang="en-US" altLang="zh-CN" sz="1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/etc.)</a:t>
              </a:r>
              <a:endParaRPr kumimoji="1"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57C0938D-62A4-3ABB-E11A-7B55F285482C}"/>
                </a:ext>
              </a:extLst>
            </p:cNvPr>
            <p:cNvSpPr/>
            <p:nvPr/>
          </p:nvSpPr>
          <p:spPr>
            <a:xfrm>
              <a:off x="2745241" y="5332170"/>
              <a:ext cx="1527604" cy="6152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Embedding</a:t>
              </a:r>
            </a:p>
            <a:p>
              <a:pPr algn="ctr"/>
              <a:r>
                <a:rPr kumimoji="1" lang="zh-CN" altLang="en-US" sz="18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模型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9D1D7E68-A546-0B89-29D6-DC71CC660D26}"/>
                </a:ext>
              </a:extLst>
            </p:cNvPr>
            <p:cNvSpPr/>
            <p:nvPr/>
          </p:nvSpPr>
          <p:spPr>
            <a:xfrm>
              <a:off x="9829803" y="3068527"/>
              <a:ext cx="1527604" cy="6152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Embedding</a:t>
              </a:r>
            </a:p>
            <a:p>
              <a:pPr algn="ctr"/>
              <a:r>
                <a:rPr kumimoji="1" lang="zh-CN" altLang="en-US" sz="18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模型</a:t>
              </a: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D315528A-15C7-0F9C-84B6-8AF3F7F7C531}"/>
                </a:ext>
              </a:extLst>
            </p:cNvPr>
            <p:cNvSpPr/>
            <p:nvPr/>
          </p:nvSpPr>
          <p:spPr>
            <a:xfrm>
              <a:off x="9089864" y="5035019"/>
              <a:ext cx="1527604" cy="6152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大语言模型</a:t>
              </a:r>
              <a:endParaRPr kumimoji="1"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55" name="任意形状 54">
              <a:extLst>
                <a:ext uri="{FF2B5EF4-FFF2-40B4-BE49-F238E27FC236}">
                  <a16:creationId xmlns:a16="http://schemas.microsoft.com/office/drawing/2014/main" id="{7209D543-B233-3DD7-AE62-33E842C05875}"/>
                </a:ext>
              </a:extLst>
            </p:cNvPr>
            <p:cNvSpPr/>
            <p:nvPr/>
          </p:nvSpPr>
          <p:spPr>
            <a:xfrm>
              <a:off x="8741230" y="3124844"/>
              <a:ext cx="1012371" cy="102595"/>
            </a:xfrm>
            <a:custGeom>
              <a:avLst/>
              <a:gdLst>
                <a:gd name="connsiteX0" fmla="*/ 0 w 1012371"/>
                <a:gd name="connsiteY0" fmla="*/ 21771 h 446314"/>
                <a:gd name="connsiteX1" fmla="*/ 1012371 w 1012371"/>
                <a:gd name="connsiteY1" fmla="*/ 0 h 446314"/>
                <a:gd name="connsiteX2" fmla="*/ 1001485 w 1012371"/>
                <a:gd name="connsiteY2" fmla="*/ 446314 h 446314"/>
                <a:gd name="connsiteX0" fmla="*/ 0 w 1012371"/>
                <a:gd name="connsiteY0" fmla="*/ 21771 h 21771"/>
                <a:gd name="connsiteX1" fmla="*/ 1012371 w 1012371"/>
                <a:gd name="connsiteY1" fmla="*/ 0 h 21771"/>
                <a:gd name="connsiteX0" fmla="*/ 0 w 1012371"/>
                <a:gd name="connsiteY0" fmla="*/ 125945 h 125945"/>
                <a:gd name="connsiteX1" fmla="*/ 1012371 w 1012371"/>
                <a:gd name="connsiteY1" fmla="*/ 104174 h 125945"/>
                <a:gd name="connsiteX0" fmla="*/ 0 w 1012371"/>
                <a:gd name="connsiteY0" fmla="*/ 219183 h 219183"/>
                <a:gd name="connsiteX1" fmla="*/ 1012371 w 1012371"/>
                <a:gd name="connsiteY1" fmla="*/ 197412 h 219183"/>
                <a:gd name="connsiteX0" fmla="*/ 0 w 1012371"/>
                <a:gd name="connsiteY0" fmla="*/ 158912 h 158912"/>
                <a:gd name="connsiteX1" fmla="*/ 1012371 w 1012371"/>
                <a:gd name="connsiteY1" fmla="*/ 137141 h 158912"/>
                <a:gd name="connsiteX0" fmla="*/ 0 w 1012371"/>
                <a:gd name="connsiteY0" fmla="*/ 140950 h 140950"/>
                <a:gd name="connsiteX1" fmla="*/ 1012371 w 1012371"/>
                <a:gd name="connsiteY1" fmla="*/ 119179 h 140950"/>
                <a:gd name="connsiteX0" fmla="*/ 0 w 1012371"/>
                <a:gd name="connsiteY0" fmla="*/ 102595 h 102595"/>
                <a:gd name="connsiteX1" fmla="*/ 1012371 w 1012371"/>
                <a:gd name="connsiteY1" fmla="*/ 80824 h 10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371" h="102595">
                  <a:moveTo>
                    <a:pt x="0" y="102595"/>
                  </a:moveTo>
                  <a:cubicBezTo>
                    <a:pt x="206828" y="30023"/>
                    <a:pt x="566056" y="-75204"/>
                    <a:pt x="1012371" y="80824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56" name="任意形状 55">
              <a:extLst>
                <a:ext uri="{FF2B5EF4-FFF2-40B4-BE49-F238E27FC236}">
                  <a16:creationId xmlns:a16="http://schemas.microsoft.com/office/drawing/2014/main" id="{F1DD7F2A-2195-B185-8271-6D2D41D257DF}"/>
                </a:ext>
              </a:extLst>
            </p:cNvPr>
            <p:cNvSpPr/>
            <p:nvPr/>
          </p:nvSpPr>
          <p:spPr>
            <a:xfrm rot="10800000">
              <a:off x="8736591" y="3437772"/>
              <a:ext cx="1012371" cy="102595"/>
            </a:xfrm>
            <a:custGeom>
              <a:avLst/>
              <a:gdLst>
                <a:gd name="connsiteX0" fmla="*/ 0 w 1012371"/>
                <a:gd name="connsiteY0" fmla="*/ 21771 h 446314"/>
                <a:gd name="connsiteX1" fmla="*/ 1012371 w 1012371"/>
                <a:gd name="connsiteY1" fmla="*/ 0 h 446314"/>
                <a:gd name="connsiteX2" fmla="*/ 1001485 w 1012371"/>
                <a:gd name="connsiteY2" fmla="*/ 446314 h 446314"/>
                <a:gd name="connsiteX0" fmla="*/ 0 w 1012371"/>
                <a:gd name="connsiteY0" fmla="*/ 21771 h 21771"/>
                <a:gd name="connsiteX1" fmla="*/ 1012371 w 1012371"/>
                <a:gd name="connsiteY1" fmla="*/ 0 h 21771"/>
                <a:gd name="connsiteX0" fmla="*/ 0 w 1012371"/>
                <a:gd name="connsiteY0" fmla="*/ 125945 h 125945"/>
                <a:gd name="connsiteX1" fmla="*/ 1012371 w 1012371"/>
                <a:gd name="connsiteY1" fmla="*/ 104174 h 125945"/>
                <a:gd name="connsiteX0" fmla="*/ 0 w 1012371"/>
                <a:gd name="connsiteY0" fmla="*/ 219183 h 219183"/>
                <a:gd name="connsiteX1" fmla="*/ 1012371 w 1012371"/>
                <a:gd name="connsiteY1" fmla="*/ 197412 h 219183"/>
                <a:gd name="connsiteX0" fmla="*/ 0 w 1012371"/>
                <a:gd name="connsiteY0" fmla="*/ 158912 h 158912"/>
                <a:gd name="connsiteX1" fmla="*/ 1012371 w 1012371"/>
                <a:gd name="connsiteY1" fmla="*/ 137141 h 158912"/>
                <a:gd name="connsiteX0" fmla="*/ 0 w 1012371"/>
                <a:gd name="connsiteY0" fmla="*/ 140950 h 140950"/>
                <a:gd name="connsiteX1" fmla="*/ 1012371 w 1012371"/>
                <a:gd name="connsiteY1" fmla="*/ 119179 h 140950"/>
                <a:gd name="connsiteX0" fmla="*/ 0 w 1012371"/>
                <a:gd name="connsiteY0" fmla="*/ 102595 h 102595"/>
                <a:gd name="connsiteX1" fmla="*/ 1012371 w 1012371"/>
                <a:gd name="connsiteY1" fmla="*/ 80824 h 10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371" h="102595">
                  <a:moveTo>
                    <a:pt x="0" y="102595"/>
                  </a:moveTo>
                  <a:cubicBezTo>
                    <a:pt x="206828" y="30023"/>
                    <a:pt x="566056" y="-75204"/>
                    <a:pt x="1012371" y="80824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3EC608CF-4D06-1402-2F40-BD5994854015}"/>
                </a:ext>
              </a:extLst>
            </p:cNvPr>
            <p:cNvCxnSpPr/>
            <p:nvPr/>
          </p:nvCxnSpPr>
          <p:spPr>
            <a:xfrm>
              <a:off x="4942117" y="2525486"/>
              <a:ext cx="79448" cy="422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任意形状 61">
              <a:extLst>
                <a:ext uri="{FF2B5EF4-FFF2-40B4-BE49-F238E27FC236}">
                  <a16:creationId xmlns:a16="http://schemas.microsoft.com/office/drawing/2014/main" id="{91284AA8-8AC2-45BF-7465-E7099DE4AF6B}"/>
                </a:ext>
              </a:extLst>
            </p:cNvPr>
            <p:cNvSpPr/>
            <p:nvPr/>
          </p:nvSpPr>
          <p:spPr>
            <a:xfrm>
              <a:off x="8543921" y="3856255"/>
              <a:ext cx="551770" cy="969518"/>
            </a:xfrm>
            <a:custGeom>
              <a:avLst/>
              <a:gdLst>
                <a:gd name="connsiteX0" fmla="*/ 0 w 566057"/>
                <a:gd name="connsiteY0" fmla="*/ 0 h 1197428"/>
                <a:gd name="connsiteX1" fmla="*/ 566057 w 566057"/>
                <a:gd name="connsiteY1" fmla="*/ 870857 h 1197428"/>
                <a:gd name="connsiteX2" fmla="*/ 119742 w 566057"/>
                <a:gd name="connsiteY2" fmla="*/ 1197428 h 1197428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999444"/>
                <a:gd name="connsiteX1" fmla="*/ 566057 w 566057"/>
                <a:gd name="connsiteY1" fmla="*/ 999444 h 999444"/>
                <a:gd name="connsiteX0" fmla="*/ 0 w 566455"/>
                <a:gd name="connsiteY0" fmla="*/ 0 h 999444"/>
                <a:gd name="connsiteX1" fmla="*/ 566057 w 566455"/>
                <a:gd name="connsiteY1" fmla="*/ 999444 h 999444"/>
                <a:gd name="connsiteX0" fmla="*/ 0 w 566414"/>
                <a:gd name="connsiteY0" fmla="*/ 0 h 999444"/>
                <a:gd name="connsiteX1" fmla="*/ 566057 w 566414"/>
                <a:gd name="connsiteY1" fmla="*/ 999444 h 999444"/>
                <a:gd name="connsiteX0" fmla="*/ 0 w 552146"/>
                <a:gd name="connsiteY0" fmla="*/ 0 h 870856"/>
                <a:gd name="connsiteX1" fmla="*/ 551770 w 552146"/>
                <a:gd name="connsiteY1" fmla="*/ 870856 h 870856"/>
                <a:gd name="connsiteX0" fmla="*/ 0 w 551770"/>
                <a:gd name="connsiteY0" fmla="*/ 0 h 870856"/>
                <a:gd name="connsiteX1" fmla="*/ 551770 w 551770"/>
                <a:gd name="connsiteY1" fmla="*/ 870856 h 87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770" h="870856">
                  <a:moveTo>
                    <a:pt x="0" y="0"/>
                  </a:moveTo>
                  <a:cubicBezTo>
                    <a:pt x="317275" y="90262"/>
                    <a:pt x="534534" y="566282"/>
                    <a:pt x="551770" y="870856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94977" name="任意形状 94976">
              <a:extLst>
                <a:ext uri="{FF2B5EF4-FFF2-40B4-BE49-F238E27FC236}">
                  <a16:creationId xmlns:a16="http://schemas.microsoft.com/office/drawing/2014/main" id="{58A529F5-1CF8-0590-B415-477296709051}"/>
                </a:ext>
              </a:extLst>
            </p:cNvPr>
            <p:cNvSpPr/>
            <p:nvPr/>
          </p:nvSpPr>
          <p:spPr>
            <a:xfrm rot="10800000">
              <a:off x="8458685" y="3888465"/>
              <a:ext cx="551770" cy="984028"/>
            </a:xfrm>
            <a:custGeom>
              <a:avLst/>
              <a:gdLst>
                <a:gd name="connsiteX0" fmla="*/ 0 w 566057"/>
                <a:gd name="connsiteY0" fmla="*/ 0 h 1197428"/>
                <a:gd name="connsiteX1" fmla="*/ 566057 w 566057"/>
                <a:gd name="connsiteY1" fmla="*/ 870857 h 1197428"/>
                <a:gd name="connsiteX2" fmla="*/ 119742 w 566057"/>
                <a:gd name="connsiteY2" fmla="*/ 1197428 h 1197428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870857"/>
                <a:gd name="connsiteX1" fmla="*/ 566057 w 566057"/>
                <a:gd name="connsiteY1" fmla="*/ 870857 h 870857"/>
                <a:gd name="connsiteX0" fmla="*/ 0 w 566057"/>
                <a:gd name="connsiteY0" fmla="*/ 0 h 999444"/>
                <a:gd name="connsiteX1" fmla="*/ 566057 w 566057"/>
                <a:gd name="connsiteY1" fmla="*/ 999444 h 999444"/>
                <a:gd name="connsiteX0" fmla="*/ 0 w 566455"/>
                <a:gd name="connsiteY0" fmla="*/ 0 h 999444"/>
                <a:gd name="connsiteX1" fmla="*/ 566057 w 566455"/>
                <a:gd name="connsiteY1" fmla="*/ 999444 h 999444"/>
                <a:gd name="connsiteX0" fmla="*/ 0 w 566414"/>
                <a:gd name="connsiteY0" fmla="*/ 0 h 999444"/>
                <a:gd name="connsiteX1" fmla="*/ 566057 w 566414"/>
                <a:gd name="connsiteY1" fmla="*/ 999444 h 999444"/>
                <a:gd name="connsiteX0" fmla="*/ 0 w 552146"/>
                <a:gd name="connsiteY0" fmla="*/ 0 h 870856"/>
                <a:gd name="connsiteX1" fmla="*/ 551770 w 552146"/>
                <a:gd name="connsiteY1" fmla="*/ 870856 h 870856"/>
                <a:gd name="connsiteX0" fmla="*/ 0 w 551770"/>
                <a:gd name="connsiteY0" fmla="*/ 0 h 870856"/>
                <a:gd name="connsiteX1" fmla="*/ 551770 w 551770"/>
                <a:gd name="connsiteY1" fmla="*/ 870856 h 87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1770" h="870856">
                  <a:moveTo>
                    <a:pt x="0" y="0"/>
                  </a:moveTo>
                  <a:cubicBezTo>
                    <a:pt x="317275" y="90262"/>
                    <a:pt x="534534" y="566282"/>
                    <a:pt x="551770" y="870856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94978" name="任意形状 94977">
              <a:extLst>
                <a:ext uri="{FF2B5EF4-FFF2-40B4-BE49-F238E27FC236}">
                  <a16:creationId xmlns:a16="http://schemas.microsoft.com/office/drawing/2014/main" id="{4DE1F88C-63EB-2A40-8AAA-27FFDC525090}"/>
                </a:ext>
              </a:extLst>
            </p:cNvPr>
            <p:cNvSpPr/>
            <p:nvPr/>
          </p:nvSpPr>
          <p:spPr>
            <a:xfrm>
              <a:off x="6483014" y="3856255"/>
              <a:ext cx="453907" cy="1330108"/>
            </a:xfrm>
            <a:custGeom>
              <a:avLst/>
              <a:gdLst>
                <a:gd name="connsiteX0" fmla="*/ 0 w 685800"/>
                <a:gd name="connsiteY0" fmla="*/ 1100138 h 1100138"/>
                <a:gd name="connsiteX1" fmla="*/ 442912 w 685800"/>
                <a:gd name="connsiteY1" fmla="*/ 0 h 1100138"/>
                <a:gd name="connsiteX2" fmla="*/ 685800 w 685800"/>
                <a:gd name="connsiteY2" fmla="*/ 14288 h 1100138"/>
                <a:gd name="connsiteX0" fmla="*/ 0 w 442912"/>
                <a:gd name="connsiteY0" fmla="*/ 1100138 h 1100138"/>
                <a:gd name="connsiteX1" fmla="*/ 442912 w 442912"/>
                <a:gd name="connsiteY1" fmla="*/ 0 h 1100138"/>
                <a:gd name="connsiteX0" fmla="*/ 0 w 442912"/>
                <a:gd name="connsiteY0" fmla="*/ 1100138 h 1100138"/>
                <a:gd name="connsiteX1" fmla="*/ 442912 w 442912"/>
                <a:gd name="connsiteY1" fmla="*/ 0 h 1100138"/>
                <a:gd name="connsiteX0" fmla="*/ 10995 w 453907"/>
                <a:gd name="connsiteY0" fmla="*/ 1100138 h 1100138"/>
                <a:gd name="connsiteX1" fmla="*/ 453907 w 453907"/>
                <a:gd name="connsiteY1" fmla="*/ 0 h 110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907" h="1100138">
                  <a:moveTo>
                    <a:pt x="10995" y="1100138"/>
                  </a:moveTo>
                  <a:cubicBezTo>
                    <a:pt x="-55680" y="933450"/>
                    <a:pt x="191970" y="195263"/>
                    <a:pt x="453907" y="0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94979" name="任意形状 94978">
              <a:extLst>
                <a:ext uri="{FF2B5EF4-FFF2-40B4-BE49-F238E27FC236}">
                  <a16:creationId xmlns:a16="http://schemas.microsoft.com/office/drawing/2014/main" id="{D37BE49F-7A06-EB96-F102-2CFDDDBA0A74}"/>
                </a:ext>
              </a:extLst>
            </p:cNvPr>
            <p:cNvSpPr/>
            <p:nvPr/>
          </p:nvSpPr>
          <p:spPr>
            <a:xfrm rot="10800000">
              <a:off x="6635426" y="3856255"/>
              <a:ext cx="453907" cy="1376420"/>
            </a:xfrm>
            <a:custGeom>
              <a:avLst/>
              <a:gdLst>
                <a:gd name="connsiteX0" fmla="*/ 0 w 685800"/>
                <a:gd name="connsiteY0" fmla="*/ 1100138 h 1100138"/>
                <a:gd name="connsiteX1" fmla="*/ 442912 w 685800"/>
                <a:gd name="connsiteY1" fmla="*/ 0 h 1100138"/>
                <a:gd name="connsiteX2" fmla="*/ 685800 w 685800"/>
                <a:gd name="connsiteY2" fmla="*/ 14288 h 1100138"/>
                <a:gd name="connsiteX0" fmla="*/ 0 w 442912"/>
                <a:gd name="connsiteY0" fmla="*/ 1100138 h 1100138"/>
                <a:gd name="connsiteX1" fmla="*/ 442912 w 442912"/>
                <a:gd name="connsiteY1" fmla="*/ 0 h 1100138"/>
                <a:gd name="connsiteX0" fmla="*/ 0 w 442912"/>
                <a:gd name="connsiteY0" fmla="*/ 1100138 h 1100138"/>
                <a:gd name="connsiteX1" fmla="*/ 442912 w 442912"/>
                <a:gd name="connsiteY1" fmla="*/ 0 h 1100138"/>
                <a:gd name="connsiteX0" fmla="*/ 10995 w 453907"/>
                <a:gd name="connsiteY0" fmla="*/ 1100138 h 1100138"/>
                <a:gd name="connsiteX1" fmla="*/ 453907 w 453907"/>
                <a:gd name="connsiteY1" fmla="*/ 0 h 110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907" h="1100138">
                  <a:moveTo>
                    <a:pt x="10995" y="1100138"/>
                  </a:moveTo>
                  <a:cubicBezTo>
                    <a:pt x="-55680" y="933450"/>
                    <a:pt x="191970" y="195263"/>
                    <a:pt x="453907" y="0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grpSp>
          <p:nvGrpSpPr>
            <p:cNvPr id="94982" name="组合 94981">
              <a:extLst>
                <a:ext uri="{FF2B5EF4-FFF2-40B4-BE49-F238E27FC236}">
                  <a16:creationId xmlns:a16="http://schemas.microsoft.com/office/drawing/2014/main" id="{861E952F-4430-9580-DDB5-8B44F7055E3D}"/>
                </a:ext>
              </a:extLst>
            </p:cNvPr>
            <p:cNvGrpSpPr/>
            <p:nvPr/>
          </p:nvGrpSpPr>
          <p:grpSpPr>
            <a:xfrm>
              <a:off x="5053281" y="3042132"/>
              <a:ext cx="592564" cy="841454"/>
              <a:chOff x="4965806" y="3125609"/>
              <a:chExt cx="592564" cy="841454"/>
            </a:xfrm>
            <a:solidFill>
              <a:schemeClr val="bg1">
                <a:lumMod val="85000"/>
              </a:schemeClr>
            </a:solidFill>
          </p:grpSpPr>
          <p:sp>
            <p:nvSpPr>
              <p:cNvPr id="94981" name="弦形 94980">
                <a:extLst>
                  <a:ext uri="{FF2B5EF4-FFF2-40B4-BE49-F238E27FC236}">
                    <a16:creationId xmlns:a16="http://schemas.microsoft.com/office/drawing/2014/main" id="{B0A03A2B-4606-62E1-E678-2F55C3CC34B9}"/>
                  </a:ext>
                </a:extLst>
              </p:cNvPr>
              <p:cNvSpPr/>
              <p:nvPr/>
            </p:nvSpPr>
            <p:spPr>
              <a:xfrm rot="6736967">
                <a:off x="4988621" y="3397314"/>
                <a:ext cx="546934" cy="592564"/>
              </a:xfrm>
              <a:prstGeom prst="chord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94980" name="椭圆 94979">
                <a:extLst>
                  <a:ext uri="{FF2B5EF4-FFF2-40B4-BE49-F238E27FC236}">
                    <a16:creationId xmlns:a16="http://schemas.microsoft.com/office/drawing/2014/main" id="{7E5DAF41-9A62-AF94-017B-0237E8607D66}"/>
                  </a:ext>
                </a:extLst>
              </p:cNvPr>
              <p:cNvSpPr/>
              <p:nvPr/>
            </p:nvSpPr>
            <p:spPr>
              <a:xfrm>
                <a:off x="5066348" y="3125609"/>
                <a:ext cx="362903" cy="337420"/>
              </a:xfrm>
              <a:prstGeom prst="ellipse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</p:grpSp>
        <p:sp>
          <p:nvSpPr>
            <p:cNvPr id="94983" name="任意形状 94982">
              <a:extLst>
                <a:ext uri="{FF2B5EF4-FFF2-40B4-BE49-F238E27FC236}">
                  <a16:creationId xmlns:a16="http://schemas.microsoft.com/office/drawing/2014/main" id="{E3D13EF9-7962-AD1B-CCFF-B902CD0CC47A}"/>
                </a:ext>
              </a:extLst>
            </p:cNvPr>
            <p:cNvSpPr/>
            <p:nvPr/>
          </p:nvSpPr>
          <p:spPr>
            <a:xfrm>
              <a:off x="5793922" y="3078338"/>
              <a:ext cx="928688" cy="109136"/>
            </a:xfrm>
            <a:custGeom>
              <a:avLst/>
              <a:gdLst>
                <a:gd name="connsiteX0" fmla="*/ 0 w 957263"/>
                <a:gd name="connsiteY0" fmla="*/ 0 h 257175"/>
                <a:gd name="connsiteX1" fmla="*/ 928688 w 957263"/>
                <a:gd name="connsiteY1" fmla="*/ 14288 h 257175"/>
                <a:gd name="connsiteX2" fmla="*/ 957263 w 957263"/>
                <a:gd name="connsiteY2" fmla="*/ 257175 h 257175"/>
                <a:gd name="connsiteX0" fmla="*/ 0 w 928688"/>
                <a:gd name="connsiteY0" fmla="*/ 0 h 14288"/>
                <a:gd name="connsiteX1" fmla="*/ 928688 w 928688"/>
                <a:gd name="connsiteY1" fmla="*/ 14288 h 14288"/>
                <a:gd name="connsiteX0" fmla="*/ 0 w 928688"/>
                <a:gd name="connsiteY0" fmla="*/ 35098 h 49386"/>
                <a:gd name="connsiteX1" fmla="*/ 928688 w 928688"/>
                <a:gd name="connsiteY1" fmla="*/ 49386 h 49386"/>
                <a:gd name="connsiteX0" fmla="*/ 0 w 928688"/>
                <a:gd name="connsiteY0" fmla="*/ 73706 h 87994"/>
                <a:gd name="connsiteX1" fmla="*/ 928688 w 928688"/>
                <a:gd name="connsiteY1" fmla="*/ 87994 h 87994"/>
                <a:gd name="connsiteX0" fmla="*/ 0 w 928688"/>
                <a:gd name="connsiteY0" fmla="*/ 94848 h 109136"/>
                <a:gd name="connsiteX1" fmla="*/ 928688 w 928688"/>
                <a:gd name="connsiteY1" fmla="*/ 109136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8688" h="109136">
                  <a:moveTo>
                    <a:pt x="0" y="94848"/>
                  </a:moveTo>
                  <a:cubicBezTo>
                    <a:pt x="266701" y="-14689"/>
                    <a:pt x="676275" y="-52789"/>
                    <a:pt x="928688" y="109136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94984" name="任意形状 94983">
              <a:extLst>
                <a:ext uri="{FF2B5EF4-FFF2-40B4-BE49-F238E27FC236}">
                  <a16:creationId xmlns:a16="http://schemas.microsoft.com/office/drawing/2014/main" id="{843547A6-0903-14ED-3F4F-3EA0F33D473F}"/>
                </a:ext>
              </a:extLst>
            </p:cNvPr>
            <p:cNvSpPr/>
            <p:nvPr/>
          </p:nvSpPr>
          <p:spPr>
            <a:xfrm rot="10800000">
              <a:off x="5774818" y="3342959"/>
              <a:ext cx="928688" cy="109136"/>
            </a:xfrm>
            <a:custGeom>
              <a:avLst/>
              <a:gdLst>
                <a:gd name="connsiteX0" fmla="*/ 0 w 957263"/>
                <a:gd name="connsiteY0" fmla="*/ 0 h 257175"/>
                <a:gd name="connsiteX1" fmla="*/ 928688 w 957263"/>
                <a:gd name="connsiteY1" fmla="*/ 14288 h 257175"/>
                <a:gd name="connsiteX2" fmla="*/ 957263 w 957263"/>
                <a:gd name="connsiteY2" fmla="*/ 257175 h 257175"/>
                <a:gd name="connsiteX0" fmla="*/ 0 w 928688"/>
                <a:gd name="connsiteY0" fmla="*/ 0 h 14288"/>
                <a:gd name="connsiteX1" fmla="*/ 928688 w 928688"/>
                <a:gd name="connsiteY1" fmla="*/ 14288 h 14288"/>
                <a:gd name="connsiteX0" fmla="*/ 0 w 928688"/>
                <a:gd name="connsiteY0" fmla="*/ 35098 h 49386"/>
                <a:gd name="connsiteX1" fmla="*/ 928688 w 928688"/>
                <a:gd name="connsiteY1" fmla="*/ 49386 h 49386"/>
                <a:gd name="connsiteX0" fmla="*/ 0 w 928688"/>
                <a:gd name="connsiteY0" fmla="*/ 73706 h 87994"/>
                <a:gd name="connsiteX1" fmla="*/ 928688 w 928688"/>
                <a:gd name="connsiteY1" fmla="*/ 87994 h 87994"/>
                <a:gd name="connsiteX0" fmla="*/ 0 w 928688"/>
                <a:gd name="connsiteY0" fmla="*/ 94848 h 109136"/>
                <a:gd name="connsiteX1" fmla="*/ 928688 w 928688"/>
                <a:gd name="connsiteY1" fmla="*/ 109136 h 1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8688" h="109136">
                  <a:moveTo>
                    <a:pt x="0" y="94848"/>
                  </a:moveTo>
                  <a:cubicBezTo>
                    <a:pt x="266701" y="-14689"/>
                    <a:pt x="676275" y="-52789"/>
                    <a:pt x="928688" y="109136"/>
                  </a:cubicBez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94985" name="文本框 94984">
              <a:extLst>
                <a:ext uri="{FF2B5EF4-FFF2-40B4-BE49-F238E27FC236}">
                  <a16:creationId xmlns:a16="http://schemas.microsoft.com/office/drawing/2014/main" id="{26F4B8A1-AC1E-1F35-779F-7335D9CA47DE}"/>
                </a:ext>
              </a:extLst>
            </p:cNvPr>
            <p:cNvSpPr txBox="1"/>
            <p:nvPr/>
          </p:nvSpPr>
          <p:spPr>
            <a:xfrm>
              <a:off x="1975682" y="5102413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数据预处理</a:t>
              </a:r>
            </a:p>
          </p:txBody>
        </p:sp>
        <p:sp>
          <p:nvSpPr>
            <p:cNvPr id="94986" name="文本框 94985">
              <a:extLst>
                <a:ext uri="{FF2B5EF4-FFF2-40B4-BE49-F238E27FC236}">
                  <a16:creationId xmlns:a16="http://schemas.microsoft.com/office/drawing/2014/main" id="{4573A2CE-1611-48B1-0F93-6729980604EC}"/>
                </a:ext>
              </a:extLst>
            </p:cNvPr>
            <p:cNvSpPr txBox="1"/>
            <p:nvPr/>
          </p:nvSpPr>
          <p:spPr>
            <a:xfrm>
              <a:off x="4143780" y="506858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数据写入</a:t>
              </a:r>
            </a:p>
          </p:txBody>
        </p:sp>
        <p:sp>
          <p:nvSpPr>
            <p:cNvPr id="94987" name="文本框 94986">
              <a:extLst>
                <a:ext uri="{FF2B5EF4-FFF2-40B4-BE49-F238E27FC236}">
                  <a16:creationId xmlns:a16="http://schemas.microsoft.com/office/drawing/2014/main" id="{68DD42BF-3191-64DD-2B6A-F059B243F7C7}"/>
                </a:ext>
              </a:extLst>
            </p:cNvPr>
            <p:cNvSpPr txBox="1"/>
            <p:nvPr/>
          </p:nvSpPr>
          <p:spPr>
            <a:xfrm>
              <a:off x="5848989" y="2678142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1.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提问</a:t>
              </a:r>
            </a:p>
          </p:txBody>
        </p:sp>
        <p:sp>
          <p:nvSpPr>
            <p:cNvPr id="94988" name="文本框 94987">
              <a:extLst>
                <a:ext uri="{FF2B5EF4-FFF2-40B4-BE49-F238E27FC236}">
                  <a16:creationId xmlns:a16="http://schemas.microsoft.com/office/drawing/2014/main" id="{366DF447-8462-298A-61DD-936E0B7DD230}"/>
                </a:ext>
              </a:extLst>
            </p:cNvPr>
            <p:cNvSpPr txBox="1"/>
            <p:nvPr/>
          </p:nvSpPr>
          <p:spPr>
            <a:xfrm>
              <a:off x="5843955" y="3585188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8.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回答</a:t>
              </a:r>
            </a:p>
          </p:txBody>
        </p:sp>
        <p:sp>
          <p:nvSpPr>
            <p:cNvPr id="94989" name="文本框 94988">
              <a:extLst>
                <a:ext uri="{FF2B5EF4-FFF2-40B4-BE49-F238E27FC236}">
                  <a16:creationId xmlns:a16="http://schemas.microsoft.com/office/drawing/2014/main" id="{0D7A996E-E12E-B43B-291B-1B870877DC9B}"/>
                </a:ext>
              </a:extLst>
            </p:cNvPr>
            <p:cNvSpPr txBox="1"/>
            <p:nvPr/>
          </p:nvSpPr>
          <p:spPr>
            <a:xfrm>
              <a:off x="8713877" y="2671870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2.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问题向量化</a:t>
              </a:r>
            </a:p>
          </p:txBody>
        </p:sp>
        <p:sp>
          <p:nvSpPr>
            <p:cNvPr id="94990" name="文本框 94989">
              <a:extLst>
                <a:ext uri="{FF2B5EF4-FFF2-40B4-BE49-F238E27FC236}">
                  <a16:creationId xmlns:a16="http://schemas.microsoft.com/office/drawing/2014/main" id="{0FC45FCF-32B1-68C2-EFC9-A80E1A044B86}"/>
                </a:ext>
              </a:extLst>
            </p:cNvPr>
            <p:cNvSpPr txBox="1"/>
            <p:nvPr/>
          </p:nvSpPr>
          <p:spPr>
            <a:xfrm>
              <a:off x="8522094" y="3635118"/>
              <a:ext cx="1622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3.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返回向量化结果</a:t>
              </a:r>
            </a:p>
          </p:txBody>
        </p:sp>
        <p:sp>
          <p:nvSpPr>
            <p:cNvPr id="94991" name="文本框 94990">
              <a:extLst>
                <a:ext uri="{FF2B5EF4-FFF2-40B4-BE49-F238E27FC236}">
                  <a16:creationId xmlns:a16="http://schemas.microsoft.com/office/drawing/2014/main" id="{15E7AC9E-B58E-F59B-37B8-DD1C05410BD8}"/>
                </a:ext>
              </a:extLst>
            </p:cNvPr>
            <p:cNvSpPr txBox="1"/>
            <p:nvPr/>
          </p:nvSpPr>
          <p:spPr>
            <a:xfrm>
              <a:off x="6862380" y="4819291"/>
              <a:ext cx="1513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5.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返回</a:t>
              </a:r>
              <a:r>
                <a:rPr kumimoji="1" lang="en-US" altLang="zh-CN" sz="1400" dirty="0" err="1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topK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资料</a:t>
              </a:r>
            </a:p>
          </p:txBody>
        </p:sp>
        <p:sp>
          <p:nvSpPr>
            <p:cNvPr id="94992" name="文本框 94991">
              <a:extLst>
                <a:ext uri="{FF2B5EF4-FFF2-40B4-BE49-F238E27FC236}">
                  <a16:creationId xmlns:a16="http://schemas.microsoft.com/office/drawing/2014/main" id="{2C189322-A8C6-EC31-2957-76CD1B07AAF1}"/>
                </a:ext>
              </a:extLst>
            </p:cNvPr>
            <p:cNvSpPr txBox="1"/>
            <p:nvPr/>
          </p:nvSpPr>
          <p:spPr>
            <a:xfrm>
              <a:off x="5391015" y="4491159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4.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向量检索</a:t>
              </a:r>
            </a:p>
          </p:txBody>
        </p:sp>
        <p:sp>
          <p:nvSpPr>
            <p:cNvPr id="94993" name="文本框 94992">
              <a:extLst>
                <a:ext uri="{FF2B5EF4-FFF2-40B4-BE49-F238E27FC236}">
                  <a16:creationId xmlns:a16="http://schemas.microsoft.com/office/drawing/2014/main" id="{B0728643-6CBF-9A5A-635C-1B367CB497CE}"/>
                </a:ext>
              </a:extLst>
            </p:cNvPr>
            <p:cNvSpPr txBox="1"/>
            <p:nvPr/>
          </p:nvSpPr>
          <p:spPr>
            <a:xfrm>
              <a:off x="7253183" y="4236456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6.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拼接提示词</a:t>
              </a:r>
            </a:p>
          </p:txBody>
        </p:sp>
        <p:sp>
          <p:nvSpPr>
            <p:cNvPr id="94994" name="文本框 94993">
              <a:extLst>
                <a:ext uri="{FF2B5EF4-FFF2-40B4-BE49-F238E27FC236}">
                  <a16:creationId xmlns:a16="http://schemas.microsoft.com/office/drawing/2014/main" id="{4E465E96-0C51-FAE4-40BB-7DAF0FD21C15}"/>
                </a:ext>
              </a:extLst>
            </p:cNvPr>
            <p:cNvSpPr txBox="1"/>
            <p:nvPr/>
          </p:nvSpPr>
          <p:spPr>
            <a:xfrm>
              <a:off x="9075603" y="4388251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7.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生成回答</a:t>
              </a:r>
            </a:p>
          </p:txBody>
        </p:sp>
      </p:grpSp>
      <p:grpSp>
        <p:nvGrpSpPr>
          <p:cNvPr id="95006" name="组合 95005">
            <a:extLst>
              <a:ext uri="{FF2B5EF4-FFF2-40B4-BE49-F238E27FC236}">
                <a16:creationId xmlns:a16="http://schemas.microsoft.com/office/drawing/2014/main" id="{A61A72A1-9C0D-4C06-9380-68F44014A12E}"/>
              </a:ext>
            </a:extLst>
          </p:cNvPr>
          <p:cNvGrpSpPr/>
          <p:nvPr/>
        </p:nvGrpSpPr>
        <p:grpSpPr>
          <a:xfrm>
            <a:off x="755080" y="1478747"/>
            <a:ext cx="5876427" cy="1621104"/>
            <a:chOff x="755080" y="1478747"/>
            <a:chExt cx="5876427" cy="162110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D1C0074-9FCB-F6B6-BA85-A16CC86CA081}"/>
                </a:ext>
              </a:extLst>
            </p:cNvPr>
            <p:cNvGrpSpPr/>
            <p:nvPr/>
          </p:nvGrpSpPr>
          <p:grpSpPr>
            <a:xfrm>
              <a:off x="794028" y="1478747"/>
              <a:ext cx="5796319" cy="425116"/>
              <a:chOff x="636231" y="2754806"/>
              <a:chExt cx="5796319" cy="425116"/>
            </a:xfrm>
          </p:grpSpPr>
          <p:sp>
            <p:nvSpPr>
              <p:cNvPr id="5" name="矩形: 圆角 19">
                <a:extLst>
                  <a:ext uri="{FF2B5EF4-FFF2-40B4-BE49-F238E27FC236}">
                    <a16:creationId xmlns:a16="http://schemas.microsoft.com/office/drawing/2014/main" id="{1B49946E-3499-5E06-54D9-5F733C967315}"/>
                  </a:ext>
                </a:extLst>
              </p:cNvPr>
              <p:cNvSpPr/>
              <p:nvPr/>
            </p:nvSpPr>
            <p:spPr>
              <a:xfrm rot="2684045">
                <a:off x="636231" y="2935831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noFill/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Alibaba PuHuiTi 3.0 55 Regular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35C19D-24DA-E335-056B-F3E81F559371}"/>
                  </a:ext>
                </a:extLst>
              </p:cNvPr>
              <p:cNvSpPr txBox="1"/>
              <p:nvPr/>
            </p:nvSpPr>
            <p:spPr>
              <a:xfrm>
                <a:off x="672237" y="2754806"/>
                <a:ext cx="5760313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defTabSz="457200">
                  <a:lnSpc>
                    <a:spcPct val="150000"/>
                  </a:lnSpc>
                  <a:spcAft>
                    <a:spcPts val="300"/>
                  </a:spcAft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万物皆可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Embedding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，向量是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AI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理解世界的通用形式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780C5F-D4C5-785A-DF06-4F5C2193F04F}"/>
                </a:ext>
              </a:extLst>
            </p:cNvPr>
            <p:cNvGrpSpPr/>
            <p:nvPr/>
          </p:nvGrpSpPr>
          <p:grpSpPr>
            <a:xfrm>
              <a:off x="794028" y="1896938"/>
              <a:ext cx="5796319" cy="425116"/>
              <a:chOff x="636231" y="3153080"/>
              <a:chExt cx="5796319" cy="425116"/>
            </a:xfrm>
          </p:grpSpPr>
          <p:sp>
            <p:nvSpPr>
              <p:cNvPr id="8" name="矩形: 圆角 20">
                <a:extLst>
                  <a:ext uri="{FF2B5EF4-FFF2-40B4-BE49-F238E27FC236}">
                    <a16:creationId xmlns:a16="http://schemas.microsoft.com/office/drawing/2014/main" id="{1E92AB9A-22D1-3B1C-6013-F228B9A1AE1E}"/>
                  </a:ext>
                </a:extLst>
              </p:cNvPr>
              <p:cNvSpPr/>
              <p:nvPr/>
            </p:nvSpPr>
            <p:spPr>
              <a:xfrm rot="2684045">
                <a:off x="636231" y="3335016"/>
                <a:ext cx="147792" cy="147792"/>
              </a:xfrm>
              <a:prstGeom prst="roundRect">
                <a:avLst>
                  <a:gd name="adj" fmla="val 33114"/>
                </a:avLst>
              </a:prstGeom>
              <a:ln w="31750">
                <a:noFill/>
              </a:ln>
              <a:effectLst>
                <a:outerShdw blurRad="292100" dist="127000" dir="5400000" sx="101000" sy="101000" algn="t" rotWithShape="0">
                  <a:schemeClr val="accent1">
                    <a:alpha val="4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Alibaba PuHuiTi 3.0 55 Regular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8E100C-B310-6ABE-6B8C-CE97F02116CE}"/>
                  </a:ext>
                </a:extLst>
              </p:cNvPr>
              <p:cNvSpPr txBox="1"/>
              <p:nvPr/>
            </p:nvSpPr>
            <p:spPr>
              <a:xfrm>
                <a:off x="672237" y="3153080"/>
                <a:ext cx="5760313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 defTabSz="457200">
                  <a:lnSpc>
                    <a:spcPct val="150000"/>
                  </a:lnSpc>
                  <a:spcAft>
                    <a:spcPts val="300"/>
                  </a:spcAft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向量检索工程技术为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AI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Alibaba PuHuiTi 3.0 55 Regular"/>
                  </a:rPr>
                  <a:t>提供知识和记忆</a:t>
                </a:r>
              </a:p>
            </p:txBody>
          </p:sp>
        </p:grpSp>
        <p:sp>
          <p:nvSpPr>
            <p:cNvPr id="94999" name="文本框 94998">
              <a:extLst>
                <a:ext uri="{FF2B5EF4-FFF2-40B4-BE49-F238E27FC236}">
                  <a16:creationId xmlns:a16="http://schemas.microsoft.com/office/drawing/2014/main" id="{40BE4322-57DF-19F4-7CF4-2A93EE21EA17}"/>
                </a:ext>
              </a:extLst>
            </p:cNvPr>
            <p:cNvSpPr txBox="1"/>
            <p:nvPr/>
          </p:nvSpPr>
          <p:spPr>
            <a:xfrm>
              <a:off x="867924" y="2321297"/>
              <a:ext cx="5760313" cy="425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defTabSz="457200">
                <a:lnSpc>
                  <a:spcPct val="150000"/>
                </a:lnSpc>
                <a:spcAft>
                  <a:spcPts val="300"/>
                </a:spcAft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与标量数据分别处理和存储，业务逻辑复杂</a:t>
              </a:r>
            </a:p>
          </p:txBody>
        </p:sp>
        <p:pic>
          <p:nvPicPr>
            <p:cNvPr id="95003" name="图形 95002" descr="实心填充的悲伤表情 纯色填充">
              <a:extLst>
                <a:ext uri="{FF2B5EF4-FFF2-40B4-BE49-F238E27FC236}">
                  <a16:creationId xmlns:a16="http://schemas.microsoft.com/office/drawing/2014/main" id="{96324E6F-70F6-82D8-4132-EE72A7FB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5080" y="2473382"/>
              <a:ext cx="217348" cy="217348"/>
            </a:xfrm>
            <a:prstGeom prst="rect">
              <a:avLst/>
            </a:prstGeom>
            <a:effectLst/>
          </p:spPr>
        </p:pic>
        <p:sp>
          <p:nvSpPr>
            <p:cNvPr id="95004" name="文本框 95003">
              <a:extLst>
                <a:ext uri="{FF2B5EF4-FFF2-40B4-BE49-F238E27FC236}">
                  <a16:creationId xmlns:a16="http://schemas.microsoft.com/office/drawing/2014/main" id="{8FBCA9ED-D804-9F9E-2591-25867A1FF386}"/>
                </a:ext>
              </a:extLst>
            </p:cNvPr>
            <p:cNvSpPr txBox="1"/>
            <p:nvPr/>
          </p:nvSpPr>
          <p:spPr>
            <a:xfrm>
              <a:off x="871194" y="2674735"/>
              <a:ext cx="5760313" cy="425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defTabSz="457200">
                <a:lnSpc>
                  <a:spcPct val="150000"/>
                </a:lnSpc>
                <a:spcAft>
                  <a:spcPts val="300"/>
                </a:spcAft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Alibaba PuHuiTi 3.0 55 Regular"/>
                </a:rPr>
                <a:t>组件繁多，维护耗费精力</a:t>
              </a:r>
            </a:p>
          </p:txBody>
        </p:sp>
        <p:pic>
          <p:nvPicPr>
            <p:cNvPr id="95005" name="图形 95004" descr="实心填充的悲伤表情 纯色填充">
              <a:extLst>
                <a:ext uri="{FF2B5EF4-FFF2-40B4-BE49-F238E27FC236}">
                  <a16:creationId xmlns:a16="http://schemas.microsoft.com/office/drawing/2014/main" id="{03C900DA-678A-0AC7-9FFA-C7DBAC56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8350" y="2826820"/>
              <a:ext cx="217348" cy="217348"/>
            </a:xfrm>
            <a:prstGeom prst="rect">
              <a:avLst/>
            </a:prstGeom>
            <a:effectLst/>
          </p:spPr>
        </p:pic>
      </p:grpSp>
      <p:sp>
        <p:nvSpPr>
          <p:cNvPr id="95007" name="文本框 95006">
            <a:extLst>
              <a:ext uri="{FF2B5EF4-FFF2-40B4-BE49-F238E27FC236}">
                <a16:creationId xmlns:a16="http://schemas.microsoft.com/office/drawing/2014/main" id="{0ADC7290-F2AA-483B-23DB-47198B79A16C}"/>
              </a:ext>
            </a:extLst>
          </p:cNvPr>
          <p:cNvSpPr txBox="1"/>
          <p:nvPr/>
        </p:nvSpPr>
        <p:spPr>
          <a:xfrm>
            <a:off x="2365788" y="61965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离线构建</a:t>
            </a:r>
          </a:p>
        </p:txBody>
      </p:sp>
      <p:sp>
        <p:nvSpPr>
          <p:cNvPr id="95008" name="文本框 95007">
            <a:extLst>
              <a:ext uri="{FF2B5EF4-FFF2-40B4-BE49-F238E27FC236}">
                <a16:creationId xmlns:a16="http://schemas.microsoft.com/office/drawing/2014/main" id="{2D8823FB-936F-CB26-9060-0AED368FDCD5}"/>
              </a:ext>
            </a:extLst>
          </p:cNvPr>
          <p:cNvSpPr txBox="1"/>
          <p:nvPr/>
        </p:nvSpPr>
        <p:spPr>
          <a:xfrm>
            <a:off x="7169548" y="619656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在线推理</a:t>
            </a:r>
          </a:p>
        </p:txBody>
      </p:sp>
    </p:spTree>
    <p:extLst>
      <p:ext uri="{BB962C8B-B14F-4D97-AF65-F5344CB8AC3E}">
        <p14:creationId xmlns:p14="http://schemas.microsoft.com/office/powerpoint/2010/main" val="24653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6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602" name="image 60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03" name="Object 60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604" name="image 60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605" name="Object 605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34055" y="440943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FBDEAE-0BBE-E98E-F412-6F6945D06560}"/>
              </a:ext>
            </a:extLst>
          </p:cNvPr>
          <p:cNvSpPr txBox="1"/>
          <p:nvPr/>
        </p:nvSpPr>
        <p:spPr>
          <a:xfrm>
            <a:off x="810617" y="992124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百度大模型场景向量检索的挑战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C4F21D-1E22-5047-EE25-EBB88F46E3A2}"/>
              </a:ext>
            </a:extLst>
          </p:cNvPr>
          <p:cNvGrpSpPr/>
          <p:nvPr/>
        </p:nvGrpSpPr>
        <p:grpSpPr>
          <a:xfrm>
            <a:off x="876000" y="1616967"/>
            <a:ext cx="10440000" cy="796650"/>
            <a:chOff x="865031" y="1217774"/>
            <a:chExt cx="10440000" cy="796650"/>
          </a:xfrm>
        </p:grpSpPr>
        <p:sp>
          <p:nvSpPr>
            <p:cNvPr id="5" name="文本框 6">
              <a:extLst>
                <a:ext uri="{FF2B5EF4-FFF2-40B4-BE49-F238E27FC236}">
                  <a16:creationId xmlns:a16="http://schemas.microsoft.com/office/drawing/2014/main" id="{576303B0-78DB-F459-DB5B-8A712C0BE50C}"/>
                </a:ext>
              </a:extLst>
            </p:cNvPr>
            <p:cNvSpPr txBox="1"/>
            <p:nvPr/>
          </p:nvSpPr>
          <p:spPr>
            <a:xfrm>
              <a:off x="865031" y="1634833"/>
              <a:ext cx="10440000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>
                  <a:solidFill>
                    <a:srgbClr val="23242D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rPr>
                <a:t>大模型的知识增强和提示词工程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BA6AE21-2D3B-4335-8D93-305741237C1A}"/>
                </a:ext>
              </a:extLst>
            </p:cNvPr>
            <p:cNvGrpSpPr/>
            <p:nvPr/>
          </p:nvGrpSpPr>
          <p:grpSpPr>
            <a:xfrm>
              <a:off x="865031" y="1217774"/>
              <a:ext cx="1443297" cy="410369"/>
              <a:chOff x="865031" y="1217774"/>
              <a:chExt cx="1443297" cy="410369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BDE148-8BCA-83E4-3D5D-82939387583B}"/>
                  </a:ext>
                </a:extLst>
              </p:cNvPr>
              <p:cNvSpPr txBox="1"/>
              <p:nvPr/>
            </p:nvSpPr>
            <p:spPr>
              <a:xfrm>
                <a:off x="865031" y="1217774"/>
                <a:ext cx="615553" cy="4103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场景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04EAF0D-3FFB-48E0-E6D3-ECFD16CB475A}"/>
                  </a:ext>
                </a:extLst>
              </p:cNvPr>
              <p:cNvGrpSpPr/>
              <p:nvPr/>
            </p:nvGrpSpPr>
            <p:grpSpPr>
              <a:xfrm>
                <a:off x="919163" y="1518834"/>
                <a:ext cx="1389165" cy="75192"/>
                <a:chOff x="2028973" y="4738336"/>
                <a:chExt cx="1389165" cy="75192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3BC36042-D984-06EE-A700-A5815842E233}"/>
                    </a:ext>
                  </a:extLst>
                </p:cNvPr>
                <p:cNvGrpSpPr/>
                <p:nvPr/>
              </p:nvGrpSpPr>
              <p:grpSpPr>
                <a:xfrm>
                  <a:off x="2712414" y="4738336"/>
                  <a:ext cx="705724" cy="75192"/>
                  <a:chOff x="2553957" y="4611903"/>
                  <a:chExt cx="705724" cy="75192"/>
                </a:xfrm>
              </p:grpSpPr>
              <p:cxnSp>
                <p:nvCxnSpPr>
                  <p:cNvPr id="11" name="直接连接符 23">
                    <a:extLst>
                      <a:ext uri="{FF2B5EF4-FFF2-40B4-BE49-F238E27FC236}">
                        <a16:creationId xmlns:a16="http://schemas.microsoft.com/office/drawing/2014/main" id="{59A84CCF-E643-8B76-B6D5-9AC6F3C4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5395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24">
                    <a:extLst>
                      <a:ext uri="{FF2B5EF4-FFF2-40B4-BE49-F238E27FC236}">
                        <a16:creationId xmlns:a16="http://schemas.microsoft.com/office/drawing/2014/main" id="{04EC5A5A-F754-A1AA-148E-5985FE9D0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899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连接符 25">
                    <a:extLst>
                      <a:ext uri="{FF2B5EF4-FFF2-40B4-BE49-F238E27FC236}">
                        <a16:creationId xmlns:a16="http://schemas.microsoft.com/office/drawing/2014/main" id="{FC6B6F20-3B8D-500C-53D4-981C57937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403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26">
                    <a:extLst>
                      <a:ext uri="{FF2B5EF4-FFF2-40B4-BE49-F238E27FC236}">
                        <a16:creationId xmlns:a16="http://schemas.microsoft.com/office/drawing/2014/main" id="{CC009E2A-2E5C-4847-5BB5-C64374B22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8907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连接符 27">
                    <a:extLst>
                      <a:ext uri="{FF2B5EF4-FFF2-40B4-BE49-F238E27FC236}">
                        <a16:creationId xmlns:a16="http://schemas.microsoft.com/office/drawing/2014/main" id="{0285F879-C67F-FDB9-356D-6C58B45100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3410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接连接符 28">
                    <a:extLst>
                      <a:ext uri="{FF2B5EF4-FFF2-40B4-BE49-F238E27FC236}">
                        <a16:creationId xmlns:a16="http://schemas.microsoft.com/office/drawing/2014/main" id="{33543C6B-CB86-F693-C8D2-99B6187E7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7914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29">
                    <a:extLst>
                      <a:ext uri="{FF2B5EF4-FFF2-40B4-BE49-F238E27FC236}">
                        <a16:creationId xmlns:a16="http://schemas.microsoft.com/office/drawing/2014/main" id="{4E681E19-AC01-DE66-5E42-D7CBA0BED8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2418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30">
                    <a:extLst>
                      <a:ext uri="{FF2B5EF4-FFF2-40B4-BE49-F238E27FC236}">
                        <a16:creationId xmlns:a16="http://schemas.microsoft.com/office/drawing/2014/main" id="{4FD4E636-7D91-22C4-9F42-50FDD71F1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922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31">
                    <a:extLst>
                      <a:ext uri="{FF2B5EF4-FFF2-40B4-BE49-F238E27FC236}">
                        <a16:creationId xmlns:a16="http://schemas.microsoft.com/office/drawing/2014/main" id="{2847CA58-DAA1-7DD4-CA89-F06FB5C47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426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32">
                    <a:extLst>
                      <a:ext uri="{FF2B5EF4-FFF2-40B4-BE49-F238E27FC236}">
                        <a16:creationId xmlns:a16="http://schemas.microsoft.com/office/drawing/2014/main" id="{DB6D01F5-DAB3-A86F-5733-32C635C978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5929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33">
                    <a:extLst>
                      <a:ext uri="{FF2B5EF4-FFF2-40B4-BE49-F238E27FC236}">
                        <a16:creationId xmlns:a16="http://schemas.microsoft.com/office/drawing/2014/main" id="{647427A6-30EC-8205-9DBE-2AD28AF84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0433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34">
                    <a:extLst>
                      <a:ext uri="{FF2B5EF4-FFF2-40B4-BE49-F238E27FC236}">
                        <a16:creationId xmlns:a16="http://schemas.microsoft.com/office/drawing/2014/main" id="{FE9C8BD1-F842-3901-E128-3C7E62515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4937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35">
                    <a:extLst>
                      <a:ext uri="{FF2B5EF4-FFF2-40B4-BE49-F238E27FC236}">
                        <a16:creationId xmlns:a16="http://schemas.microsoft.com/office/drawing/2014/main" id="{CB73B4CF-4CE0-DBC6-3931-EB933F2FFA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9441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36">
                    <a:extLst>
                      <a:ext uri="{FF2B5EF4-FFF2-40B4-BE49-F238E27FC236}">
                        <a16:creationId xmlns:a16="http://schemas.microsoft.com/office/drawing/2014/main" id="{7A196067-2DC9-796E-6097-2C459E72E9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945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37">
                    <a:extLst>
                      <a:ext uri="{FF2B5EF4-FFF2-40B4-BE49-F238E27FC236}">
                        <a16:creationId xmlns:a16="http://schemas.microsoft.com/office/drawing/2014/main" id="{E0D7288A-F59C-1AAE-AA7B-C114BD131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8448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直接连接符 22">
                  <a:extLst>
                    <a:ext uri="{FF2B5EF4-FFF2-40B4-BE49-F238E27FC236}">
                      <a16:creationId xmlns:a16="http://schemas.microsoft.com/office/drawing/2014/main" id="{7087909D-19C4-A8F0-A529-24B5A7DBD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8973" y="4813397"/>
                  <a:ext cx="594515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1BEA7AD-731D-955D-82C2-54ADAAA3188A}"/>
              </a:ext>
            </a:extLst>
          </p:cNvPr>
          <p:cNvGrpSpPr/>
          <p:nvPr/>
        </p:nvGrpSpPr>
        <p:grpSpPr>
          <a:xfrm>
            <a:off x="876000" y="2563514"/>
            <a:ext cx="10440000" cy="2360743"/>
            <a:chOff x="865031" y="2109893"/>
            <a:chExt cx="10440000" cy="236074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F0DBE49-6331-5697-4834-9ADA1CC0EF86}"/>
                </a:ext>
              </a:extLst>
            </p:cNvPr>
            <p:cNvGrpSpPr/>
            <p:nvPr/>
          </p:nvGrpSpPr>
          <p:grpSpPr>
            <a:xfrm>
              <a:off x="865031" y="2615512"/>
              <a:ext cx="10440000" cy="1855124"/>
              <a:chOff x="865031" y="2213619"/>
              <a:chExt cx="10440000" cy="1855124"/>
            </a:xfrm>
          </p:grpSpPr>
          <p:sp>
            <p:nvSpPr>
              <p:cNvPr id="48" name="文本框 6">
                <a:extLst>
                  <a:ext uri="{FF2B5EF4-FFF2-40B4-BE49-F238E27FC236}">
                    <a16:creationId xmlns:a16="http://schemas.microsoft.com/office/drawing/2014/main" id="{F26AB364-A610-0C84-2A66-51432F2EB11C}"/>
                  </a:ext>
                </a:extLst>
              </p:cNvPr>
              <p:cNvSpPr txBox="1"/>
              <p:nvPr/>
            </p:nvSpPr>
            <p:spPr>
              <a:xfrm>
                <a:off x="865031" y="2213619"/>
                <a:ext cx="10440000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可扩展的规模：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近百亿数据规模，向量维度较多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sp>
            <p:nvSpPr>
              <p:cNvPr id="49" name="文本框 6">
                <a:extLst>
                  <a:ext uri="{FF2B5EF4-FFF2-40B4-BE49-F238E27FC236}">
                    <a16:creationId xmlns:a16="http://schemas.microsoft.com/office/drawing/2014/main" id="{E517F668-7103-01A3-108B-75B1213FF3C3}"/>
                  </a:ext>
                </a:extLst>
              </p:cNvPr>
              <p:cNvSpPr txBox="1"/>
              <p:nvPr/>
            </p:nvSpPr>
            <p:spPr>
              <a:xfrm>
                <a:off x="865031" y="2582502"/>
                <a:ext cx="10440000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可预期的性能：上千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QPS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，需要毫秒级返回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sp>
            <p:nvSpPr>
              <p:cNvPr id="50" name="文本框 6">
                <a:extLst>
                  <a:ext uri="{FF2B5EF4-FFF2-40B4-BE49-F238E27FC236}">
                    <a16:creationId xmlns:a16="http://schemas.microsoft.com/office/drawing/2014/main" id="{97988C54-4088-C98A-5DF8-6298E9E4BE29}"/>
                  </a:ext>
                </a:extLst>
              </p:cNvPr>
              <p:cNvSpPr txBox="1"/>
              <p:nvPr/>
            </p:nvSpPr>
            <p:spPr>
              <a:xfrm>
                <a:off x="865031" y="2951385"/>
                <a:ext cx="10440000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高可用：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整体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99.99%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的高可用保障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sp>
            <p:nvSpPr>
              <p:cNvPr id="51" name="文本框 6">
                <a:extLst>
                  <a:ext uri="{FF2B5EF4-FFF2-40B4-BE49-F238E27FC236}">
                    <a16:creationId xmlns:a16="http://schemas.microsoft.com/office/drawing/2014/main" id="{B6F570D7-A86E-0D81-18A5-A95EF4FC23CB}"/>
                  </a:ext>
                </a:extLst>
              </p:cNvPr>
              <p:cNvSpPr txBox="1"/>
              <p:nvPr/>
            </p:nvSpPr>
            <p:spPr>
              <a:xfrm>
                <a:off x="865031" y="3320268"/>
                <a:ext cx="10440000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285750" indent="-285750" defTabSz="457200">
                  <a:buFont typeface="Arial" panose="020B0604020202020204" pitchFamily="34" charset="0"/>
                  <a:buChar char="•"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lang="zh-CN" altLang="en-US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简单易用：业务方向探索，使用门坎要低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sp>
            <p:nvSpPr>
              <p:cNvPr id="52" name="文本框 6">
                <a:extLst>
                  <a:ext uri="{FF2B5EF4-FFF2-40B4-BE49-F238E27FC236}">
                    <a16:creationId xmlns:a16="http://schemas.microsoft.com/office/drawing/2014/main" id="{3C57C9D0-D1E0-BEC5-BDAD-888DF41E9CE0}"/>
                  </a:ext>
                </a:extLst>
              </p:cNvPr>
              <p:cNvSpPr txBox="1"/>
              <p:nvPr/>
            </p:nvSpPr>
            <p:spPr>
              <a:xfrm>
                <a:off x="865031" y="3689152"/>
                <a:ext cx="10440000" cy="3795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定期批量更新，实时更新的混合场景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E175371-FFE2-FD86-AC59-EC0A835E35FC}"/>
                </a:ext>
              </a:extLst>
            </p:cNvPr>
            <p:cNvGrpSpPr/>
            <p:nvPr/>
          </p:nvGrpSpPr>
          <p:grpSpPr>
            <a:xfrm>
              <a:off x="865031" y="2109893"/>
              <a:ext cx="1837497" cy="410369"/>
              <a:chOff x="865031" y="2109893"/>
              <a:chExt cx="1837497" cy="410369"/>
            </a:xfrm>
          </p:grpSpPr>
          <p:sp>
            <p:nvSpPr>
              <p:cNvPr id="29" name="文本框 6">
                <a:extLst>
                  <a:ext uri="{FF2B5EF4-FFF2-40B4-BE49-F238E27FC236}">
                    <a16:creationId xmlns:a16="http://schemas.microsoft.com/office/drawing/2014/main" id="{C467EF3C-852C-BC55-1814-9EBBAE9F6D69}"/>
                  </a:ext>
                </a:extLst>
              </p:cNvPr>
              <p:cNvSpPr txBox="1"/>
              <p:nvPr/>
            </p:nvSpPr>
            <p:spPr>
              <a:xfrm>
                <a:off x="865031" y="2109893"/>
                <a:ext cx="1128514" cy="4103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23242D"/>
                    </a:solidFill>
                    <a:latin typeface="PingFang SC Semibold"/>
                    <a:ea typeface="PingFang SC Semibold"/>
                    <a:cs typeface="PingFang SC Semibold"/>
                    <a:sym typeface="PingFang SC Semibold"/>
                  </a:defRPr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PingFang SC Semibold"/>
                  </a:rPr>
                  <a:t>技术挑战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PingFang SC Semibold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19AF522-8B43-31FB-BDC6-0B873F550805}"/>
                  </a:ext>
                </a:extLst>
              </p:cNvPr>
              <p:cNvGrpSpPr/>
              <p:nvPr/>
            </p:nvGrpSpPr>
            <p:grpSpPr>
              <a:xfrm>
                <a:off x="919163" y="2423823"/>
                <a:ext cx="1783365" cy="75192"/>
                <a:chOff x="1634773" y="4738336"/>
                <a:chExt cx="1783365" cy="75192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8870D1E3-7AB7-43E9-DF24-BBAAC7173D8C}"/>
                    </a:ext>
                  </a:extLst>
                </p:cNvPr>
                <p:cNvGrpSpPr/>
                <p:nvPr/>
              </p:nvGrpSpPr>
              <p:grpSpPr>
                <a:xfrm>
                  <a:off x="2712414" y="4738336"/>
                  <a:ext cx="705724" cy="75192"/>
                  <a:chOff x="2553957" y="4611903"/>
                  <a:chExt cx="705724" cy="75192"/>
                </a:xfrm>
              </p:grpSpPr>
              <p:cxnSp>
                <p:nvCxnSpPr>
                  <p:cNvPr id="33" name="直接连接符 42">
                    <a:extLst>
                      <a:ext uri="{FF2B5EF4-FFF2-40B4-BE49-F238E27FC236}">
                        <a16:creationId xmlns:a16="http://schemas.microsoft.com/office/drawing/2014/main" id="{47D3E1EC-5788-D837-6DD6-1B60826C4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5395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43">
                    <a:extLst>
                      <a:ext uri="{FF2B5EF4-FFF2-40B4-BE49-F238E27FC236}">
                        <a16:creationId xmlns:a16="http://schemas.microsoft.com/office/drawing/2014/main" id="{515588FB-C4D0-527A-C90F-4573A42152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899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44">
                    <a:extLst>
                      <a:ext uri="{FF2B5EF4-FFF2-40B4-BE49-F238E27FC236}">
                        <a16:creationId xmlns:a16="http://schemas.microsoft.com/office/drawing/2014/main" id="{EB44BF94-712B-6497-4F05-AAEACB4F3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403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45">
                    <a:extLst>
                      <a:ext uri="{FF2B5EF4-FFF2-40B4-BE49-F238E27FC236}">
                        <a16:creationId xmlns:a16="http://schemas.microsoft.com/office/drawing/2014/main" id="{D2CF4D3C-AE43-F75F-1B5D-E89ADBBFC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8907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46">
                    <a:extLst>
                      <a:ext uri="{FF2B5EF4-FFF2-40B4-BE49-F238E27FC236}">
                        <a16:creationId xmlns:a16="http://schemas.microsoft.com/office/drawing/2014/main" id="{F3B49DA5-DCAD-0A80-12A6-2F585C6B3A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3410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47">
                    <a:extLst>
                      <a:ext uri="{FF2B5EF4-FFF2-40B4-BE49-F238E27FC236}">
                        <a16:creationId xmlns:a16="http://schemas.microsoft.com/office/drawing/2014/main" id="{D50B79DC-575D-4DF7-CCAA-0CFA9DCC8A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7914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48">
                    <a:extLst>
                      <a:ext uri="{FF2B5EF4-FFF2-40B4-BE49-F238E27FC236}">
                        <a16:creationId xmlns:a16="http://schemas.microsoft.com/office/drawing/2014/main" id="{2DB2E51B-79B4-5132-C601-1158D9325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2418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49">
                    <a:extLst>
                      <a:ext uri="{FF2B5EF4-FFF2-40B4-BE49-F238E27FC236}">
                        <a16:creationId xmlns:a16="http://schemas.microsoft.com/office/drawing/2014/main" id="{2D48FA60-8C73-0EEF-7FEC-83386283B6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922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50">
                    <a:extLst>
                      <a:ext uri="{FF2B5EF4-FFF2-40B4-BE49-F238E27FC236}">
                        <a16:creationId xmlns:a16="http://schemas.microsoft.com/office/drawing/2014/main" id="{16F8ED6D-E823-F2F1-B3A0-838C69B817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426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51">
                    <a:extLst>
                      <a:ext uri="{FF2B5EF4-FFF2-40B4-BE49-F238E27FC236}">
                        <a16:creationId xmlns:a16="http://schemas.microsoft.com/office/drawing/2014/main" id="{29EB7ADA-9813-2A74-2BA3-F52E7B1844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5929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52">
                    <a:extLst>
                      <a:ext uri="{FF2B5EF4-FFF2-40B4-BE49-F238E27FC236}">
                        <a16:creationId xmlns:a16="http://schemas.microsoft.com/office/drawing/2014/main" id="{97334493-4656-BC28-B2F7-911FF925EA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04337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53">
                    <a:extLst>
                      <a:ext uri="{FF2B5EF4-FFF2-40B4-BE49-F238E27FC236}">
                        <a16:creationId xmlns:a16="http://schemas.microsoft.com/office/drawing/2014/main" id="{2FD0D503-56D3-C8E5-B178-D141C90512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49375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54">
                    <a:extLst>
                      <a:ext uri="{FF2B5EF4-FFF2-40B4-BE49-F238E27FC236}">
                        <a16:creationId xmlns:a16="http://schemas.microsoft.com/office/drawing/2014/main" id="{414D6C2A-06C1-1632-756C-40E9DB27E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094413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55">
                    <a:extLst>
                      <a:ext uri="{FF2B5EF4-FFF2-40B4-BE49-F238E27FC236}">
                        <a16:creationId xmlns:a16="http://schemas.microsoft.com/office/drawing/2014/main" id="{0887BF67-0011-FEFE-69CD-62660A41A0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9451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56">
                    <a:extLst>
                      <a:ext uri="{FF2B5EF4-FFF2-40B4-BE49-F238E27FC236}">
                        <a16:creationId xmlns:a16="http://schemas.microsoft.com/office/drawing/2014/main" id="{9A9196BB-A2DB-89B3-1BD3-A74959EC46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84489" y="4611903"/>
                    <a:ext cx="75192" cy="75192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直接连接符 41">
                  <a:extLst>
                    <a:ext uri="{FF2B5EF4-FFF2-40B4-BE49-F238E27FC236}">
                      <a16:creationId xmlns:a16="http://schemas.microsoft.com/office/drawing/2014/main" id="{82A5BF9B-8326-7021-0E23-84D99F7D8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4773" y="4813397"/>
                  <a:ext cx="988715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3" name="文本框 6">
            <a:extLst>
              <a:ext uri="{FF2B5EF4-FFF2-40B4-BE49-F238E27FC236}">
                <a16:creationId xmlns:a16="http://schemas.microsoft.com/office/drawing/2014/main" id="{D2AC4BCF-0A79-6041-C442-991F3F77964E}"/>
              </a:ext>
            </a:extLst>
          </p:cNvPr>
          <p:cNvSpPr txBox="1"/>
          <p:nvPr/>
        </p:nvSpPr>
        <p:spPr>
          <a:xfrm>
            <a:off x="876000" y="4930908"/>
            <a:ext cx="10440000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PingFang SC Semibold"/>
              </a:rPr>
              <a:t>混合检索场景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8735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组合 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702" name="image 7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03" name="Object 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704" name="image 7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705" name="Object 705"/>
            <p:cNvSpPr txBox="1"/>
            <p:nvPr/>
          </p:nvSpPr>
          <p:spPr>
            <a:xfrm>
              <a:off x="3117215" y="488568"/>
              <a:ext cx="41402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706" name="image 7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80305" y="4871466"/>
            <a:ext cx="3221839" cy="625348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099458" y="4880991"/>
            <a:ext cx="3179826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搜索引擎数据库领域排名第一</a:t>
            </a:r>
            <a:endParaRPr kumimoji="0" lang="en-US" altLang="zh-CN" sz="1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上线超</a:t>
            </a:r>
            <a:r>
              <a:rPr lang="en-US" altLang="zh-CN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年的成熟公有云产品</a:t>
            </a:r>
            <a:endParaRPr lang="en-US" altLang="zh-CN" sz="16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具备大量增强能力，</a:t>
            </a:r>
            <a:r>
              <a:rPr lang="en-US" altLang="zh-CN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e.g.</a:t>
            </a: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NLP</a:t>
            </a:r>
            <a:r>
              <a:rPr lang="zh-CN" altLang="en-US" sz="1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中文分词模型、存算分离、冷热分离等</a:t>
            </a:r>
            <a:endParaRPr lang="en-US" altLang="zh-CN" sz="16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708" name="image 70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09116" y="4155440"/>
            <a:ext cx="2503170" cy="53721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318641" y="4164965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Baidu</a:t>
            </a:r>
            <a:r>
              <a:rPr lang="zh-CN" altLang="en-US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ElasticSearch</a:t>
            </a:r>
            <a:endParaRPr lang="zh-CN" altLang="en-US" dirty="0">
              <a:solidFill>
                <a:srgbClr val="FFFFFF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97010" name="image 70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90375" y="4871466"/>
            <a:ext cx="3237162" cy="625348"/>
          </a:xfrm>
          <a:prstGeom prst="rect">
            <a:avLst/>
          </a:prstGeom>
        </p:spPr>
      </p:pic>
      <p:sp>
        <p:nvSpPr>
          <p:cNvPr id="7011" name="Object 7011"/>
          <p:cNvSpPr txBox="1"/>
          <p:nvPr/>
        </p:nvSpPr>
        <p:spPr>
          <a:xfrm>
            <a:off x="4613040" y="4880991"/>
            <a:ext cx="3179826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ElasticSearch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接口，快速上手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HNSW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with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Filter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，支持混合查询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向量索引自动增量构建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171450" indent="-1714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支持量化算法，根据业务需求平衡资源效率和召回率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2" name="image 7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42383" y="4155440"/>
            <a:ext cx="2495296" cy="53721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851908" y="4164965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自研向量化引擎</a:t>
            </a:r>
          </a:p>
        </p:txBody>
      </p:sp>
      <p:pic>
        <p:nvPicPr>
          <p:cNvPr id="97014" name="image 7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089310" y="4871466"/>
            <a:ext cx="3327119" cy="625348"/>
          </a:xfrm>
          <a:prstGeom prst="rect">
            <a:avLst/>
          </a:prstGeom>
        </p:spPr>
      </p:pic>
      <p:sp>
        <p:nvSpPr>
          <p:cNvPr id="7015" name="Object 7015"/>
          <p:cNvSpPr txBox="1"/>
          <p:nvPr/>
        </p:nvSpPr>
        <p:spPr>
          <a:xfrm>
            <a:off x="8109935" y="4880991"/>
            <a:ext cx="3278681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兼容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现有大数据生态，可使用成熟技术栈进行数据预处理</a:t>
            </a:r>
            <a:endParaRPr lang="en-US" altLang="zh-CN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兼容千帆平台，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LLMs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、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Embedding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模型可直接调用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7016" name="image 7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361933" y="4155440"/>
            <a:ext cx="2481453" cy="517398"/>
          </a:xfrm>
          <a:prstGeom prst="rect">
            <a:avLst/>
          </a:prstGeom>
        </p:spPr>
      </p:pic>
      <p:sp>
        <p:nvSpPr>
          <p:cNvPr id="7017" name="Object 7017"/>
          <p:cNvSpPr txBox="1"/>
          <p:nvPr/>
        </p:nvSpPr>
        <p:spPr>
          <a:xfrm>
            <a:off x="8371458" y="4164965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</a:t>
            </a:r>
            <a:r>
              <a:rPr lang="en-US" altLang="zh-CN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&amp;AI</a:t>
            </a:r>
            <a:r>
              <a:rPr lang="zh-CN" altLang="en-US" dirty="0">
                <a:solidFill>
                  <a:srgbClr val="FFFFFF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产品</a:t>
            </a:r>
          </a:p>
        </p:txBody>
      </p:sp>
      <p:pic>
        <p:nvPicPr>
          <p:cNvPr id="97024" name="image 702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96086" y="4690110"/>
            <a:ext cx="2616200" cy="19050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21479" y="4690110"/>
            <a:ext cx="2616200" cy="19050"/>
          </a:xfrm>
          <a:prstGeom prst="rect">
            <a:avLst/>
          </a:prstGeom>
        </p:spPr>
      </p:pic>
      <p:pic>
        <p:nvPicPr>
          <p:cNvPr id="97026" name="image 7026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46999" y="4690110"/>
            <a:ext cx="2616200" cy="1905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783D4B-8D17-5F43-7872-F4C1A5D9E817}"/>
              </a:ext>
            </a:extLst>
          </p:cNvPr>
          <p:cNvSpPr txBox="1"/>
          <p:nvPr/>
        </p:nvSpPr>
        <p:spPr>
          <a:xfrm>
            <a:off x="482600" y="1424309"/>
            <a:ext cx="11576050" cy="123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7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基于成熟技术栈</a:t>
            </a:r>
            <a:r>
              <a:rPr lang="en-US" altLang="zh-CN" sz="17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7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自研引擎，让开发者更专注业务探索</a:t>
            </a:r>
            <a:endParaRPr kumimoji="0" lang="en-US" altLang="zh-CN" sz="17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百度</a:t>
            </a:r>
            <a:r>
              <a:rPr kumimoji="0" lang="en" altLang="zh-CN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Elasticsearch</a:t>
            </a:r>
            <a:r>
              <a:rPr kumimoji="0" lang="zh-CN" altLang="en-US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是一款成熟的产品，拥有云上的资源保障和运维能力，与大数据、</a:t>
            </a:r>
            <a:r>
              <a:rPr kumimoji="0" lang="en-US" altLang="zh-CN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AI</a:t>
            </a:r>
            <a:r>
              <a:rPr kumimoji="0" lang="zh-CN" altLang="en-US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生态产品无缝结合</a:t>
            </a:r>
            <a:endParaRPr kumimoji="0" lang="en-US" altLang="zh-CN" sz="17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百度</a:t>
            </a:r>
            <a:r>
              <a:rPr kumimoji="0" lang="en-US" altLang="zh-CN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Elasticsearch</a:t>
            </a:r>
            <a:r>
              <a:rPr kumimoji="0" lang="zh-CN" altLang="en-US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向量检索能力，</a:t>
            </a:r>
            <a:r>
              <a:rPr kumimoji="0" lang="en-US" altLang="zh-CN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2020</a:t>
            </a:r>
            <a:r>
              <a:rPr kumimoji="0" lang="zh-CN" altLang="en-US" sz="17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年开始已经在百度集团内广泛使用，具有丰富的经验案例</a:t>
            </a:r>
            <a:endParaRPr kumimoji="0" lang="en-US" altLang="zh-CN" sz="17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形 4" descr="拼图 纯色填充">
            <a:extLst>
              <a:ext uri="{FF2B5EF4-FFF2-40B4-BE49-F238E27FC236}">
                <a16:creationId xmlns:a16="http://schemas.microsoft.com/office/drawing/2014/main" id="{20BA61D9-2EE0-C1A1-AFF2-3D8233F079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92997" y="2935478"/>
            <a:ext cx="1131951" cy="1057656"/>
          </a:xfrm>
          <a:prstGeom prst="rect">
            <a:avLst/>
          </a:prstGeom>
        </p:spPr>
      </p:pic>
      <p:pic>
        <p:nvPicPr>
          <p:cNvPr id="9" name="图形 8" descr="数据库 纯色填充">
            <a:extLst>
              <a:ext uri="{FF2B5EF4-FFF2-40B4-BE49-F238E27FC236}">
                <a16:creationId xmlns:a16="http://schemas.microsoft.com/office/drawing/2014/main" id="{8F78CDE2-31E2-4F5E-141B-42E7EBF215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54828" y="2935478"/>
            <a:ext cx="1131951" cy="9507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62382E-D6BA-CDC5-0FB6-7BDFC4753C5C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5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8091" y="2935478"/>
            <a:ext cx="1057656" cy="10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形 12" descr="添加 纯色填充">
            <a:extLst>
              <a:ext uri="{FF2B5EF4-FFF2-40B4-BE49-F238E27FC236}">
                <a16:creationId xmlns:a16="http://schemas.microsoft.com/office/drawing/2014/main" id="{CAA3D0B3-5545-9FC8-E677-5FDFD4B92A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63193" y="3186905"/>
            <a:ext cx="484189" cy="484189"/>
          </a:xfrm>
          <a:prstGeom prst="rect">
            <a:avLst/>
          </a:prstGeom>
        </p:spPr>
      </p:pic>
      <p:pic>
        <p:nvPicPr>
          <p:cNvPr id="14" name="图形 13" descr="添加 纯色填充">
            <a:extLst>
              <a:ext uri="{FF2B5EF4-FFF2-40B4-BE49-F238E27FC236}">
                <a16:creationId xmlns:a16="http://schemas.microsoft.com/office/drawing/2014/main" id="{77467496-C754-3320-439D-B5C58E9EFB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97793" y="3168744"/>
            <a:ext cx="484189" cy="4841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2A9BFD-6DBC-A7BE-295C-D5C7269397E6}"/>
              </a:ext>
            </a:extLst>
          </p:cNvPr>
          <p:cNvSpPr txBox="1"/>
          <p:nvPr/>
        </p:nvSpPr>
        <p:spPr>
          <a:xfrm>
            <a:off x="558795" y="1042416"/>
            <a:ext cx="23548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3242D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百度</a:t>
            </a:r>
            <a:r>
              <a:rPr lang="en" altLang="zh-CN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BES</a:t>
            </a:r>
            <a:r>
              <a:rPr lang="zh-CN" altLang="en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向量</a:t>
            </a:r>
            <a:r>
              <a:rPr lang="zh-CN" altLang="en-US" sz="24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检索</a:t>
            </a: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PingFang SC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1" name="image 9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5346191" y="2848356"/>
            <a:ext cx="5452437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5400" dirty="0">
                <a:solidFill>
                  <a:schemeClr val="bg1"/>
                </a:solidFill>
                <a:latin typeface="Alibaba PuHuiTi 3.0 55 Regular" pitchFamily="18" charset="-122"/>
                <a:ea typeface="Alibaba PuHuiTi 3.0 55 Regular" pitchFamily="18" charset="-122"/>
                <a:cs typeface="Alibaba PuHuiTi 3.0 55 Regular" pitchFamily="18" charset="-122"/>
              </a:rPr>
              <a:t>工程实践</a:t>
            </a:r>
            <a:endParaRPr lang="zh-CN" altLang="en-US" sz="5000" b="0" i="0" dirty="0">
              <a:solidFill>
                <a:schemeClr val="bg1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3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5891</TotalTime>
  <Words>1313</Words>
  <Application>Microsoft Macintosh PowerPoint</Application>
  <PresentationFormat>宽屏</PresentationFormat>
  <Paragraphs>279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Alibaba PuHuiTi 3.0 105 Heavy</vt:lpstr>
      <vt:lpstr>Alibaba PuHuiTi 3.0 55 Regular</vt:lpstr>
      <vt:lpstr>阿里巴巴普惠体</vt:lpstr>
      <vt:lpstr>Calibri</vt:lpstr>
      <vt:lpstr>OPPOSans-B</vt:lpstr>
      <vt:lpstr>Alibaba PuHuiTi M</vt:lpstr>
      <vt:lpstr>Alibaba PuHuiTi R</vt:lpstr>
      <vt:lpstr>Microsoft YaHei</vt:lpstr>
      <vt:lpstr>Alibaba PuHuiTi H</vt:lpstr>
      <vt:lpstr>Microsoft YaHei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非 柯</cp:lastModifiedBy>
  <cp:revision>18</cp:revision>
  <dcterms:created xsi:type="dcterms:W3CDTF">2023-12-13T09:23:38Z</dcterms:created>
  <dcterms:modified xsi:type="dcterms:W3CDTF">2023-12-22T10:56:16Z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